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290300" cy="10642600"/>
  <p:notesSz cx="11290300" cy="1064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46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6772" y="3299206"/>
            <a:ext cx="9596755" cy="2234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3545" y="5959856"/>
            <a:ext cx="7903209" cy="2660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4515" y="2447798"/>
            <a:ext cx="4911280" cy="70241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14504" y="2447798"/>
            <a:ext cx="4911280" cy="70241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794380" y="587277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5">
                <a:moveTo>
                  <a:pt x="0" y="628842"/>
                </a:moveTo>
                <a:lnTo>
                  <a:pt x="1257685" y="628842"/>
                </a:lnTo>
                <a:lnTo>
                  <a:pt x="1257685" y="0"/>
                </a:lnTo>
                <a:lnTo>
                  <a:pt x="0" y="0"/>
                </a:lnTo>
                <a:lnTo>
                  <a:pt x="0" y="628842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94364" y="587308"/>
            <a:ext cx="635" cy="629285"/>
          </a:xfrm>
          <a:custGeom>
            <a:avLst/>
            <a:gdLst/>
            <a:ahLst/>
            <a:cxnLst/>
            <a:rect l="l" t="t" r="r" b="b"/>
            <a:pathLst>
              <a:path w="635" h="629285">
                <a:moveTo>
                  <a:pt x="0" y="628842"/>
                </a:moveTo>
                <a:lnTo>
                  <a:pt x="0" y="0"/>
                </a:lnTo>
                <a:lnTo>
                  <a:pt x="15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794364" y="1216120"/>
            <a:ext cx="1257935" cy="635"/>
          </a:xfrm>
          <a:custGeom>
            <a:avLst/>
            <a:gdLst/>
            <a:ahLst/>
            <a:cxnLst/>
            <a:rect l="l" t="t" r="r" b="b"/>
            <a:pathLst>
              <a:path w="1257935" h="634">
                <a:moveTo>
                  <a:pt x="1257685" y="0"/>
                </a:moveTo>
                <a:lnTo>
                  <a:pt x="1257685" y="30"/>
                </a:lnTo>
                <a:lnTo>
                  <a:pt x="0" y="3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75884" y="568782"/>
            <a:ext cx="1257685" cy="6288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775869" y="568813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5">
                <a:moveTo>
                  <a:pt x="0" y="628842"/>
                </a:moveTo>
                <a:lnTo>
                  <a:pt x="0" y="0"/>
                </a:lnTo>
                <a:lnTo>
                  <a:pt x="1257685" y="0"/>
                </a:lnTo>
                <a:lnTo>
                  <a:pt x="1257685" y="628842"/>
                </a:lnTo>
                <a:lnTo>
                  <a:pt x="0" y="628842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800529" y="587308"/>
            <a:ext cx="1214755" cy="586105"/>
          </a:xfrm>
          <a:custGeom>
            <a:avLst/>
            <a:gdLst/>
            <a:ahLst/>
            <a:cxnLst/>
            <a:rect l="l" t="t" r="r" b="b"/>
            <a:pathLst>
              <a:path w="1214754" h="586105">
                <a:moveTo>
                  <a:pt x="0" y="585687"/>
                </a:moveTo>
                <a:lnTo>
                  <a:pt x="0" y="0"/>
                </a:lnTo>
                <a:lnTo>
                  <a:pt x="1214530" y="0"/>
                </a:lnTo>
                <a:lnTo>
                  <a:pt x="1214530" y="585687"/>
                </a:lnTo>
                <a:lnTo>
                  <a:pt x="0" y="585687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4515" y="425703"/>
            <a:ext cx="10161269" cy="1702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4515" y="2447798"/>
            <a:ext cx="10161269" cy="70241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38702" y="9897618"/>
            <a:ext cx="3612895" cy="532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4515" y="9897618"/>
            <a:ext cx="2596769" cy="532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29016" y="9897618"/>
            <a:ext cx="2596769" cy="532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42" Type="http://schemas.openxmlformats.org/officeDocument/2006/relationships/image" Target="../media/image42.png"/><Relationship Id="rId47" Type="http://schemas.openxmlformats.org/officeDocument/2006/relationships/image" Target="../media/image47.png"/><Relationship Id="rId50" Type="http://schemas.openxmlformats.org/officeDocument/2006/relationships/image" Target="../media/image50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46" Type="http://schemas.openxmlformats.org/officeDocument/2006/relationships/image" Target="../media/image46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41" Type="http://schemas.openxmlformats.org/officeDocument/2006/relationships/image" Target="../media/image4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png"/><Relationship Id="rId45" Type="http://schemas.openxmlformats.org/officeDocument/2006/relationships/image" Target="../media/image45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49" Type="http://schemas.openxmlformats.org/officeDocument/2006/relationships/image" Target="../media/image49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4" Type="http://schemas.openxmlformats.org/officeDocument/2006/relationships/image" Target="../media/image44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43" Type="http://schemas.openxmlformats.org/officeDocument/2006/relationships/image" Target="../media/image43.png"/><Relationship Id="rId48" Type="http://schemas.openxmlformats.org/officeDocument/2006/relationships/image" Target="../media/image48.png"/><Relationship Id="rId8" Type="http://schemas.openxmlformats.org/officeDocument/2006/relationships/image" Target="../media/image8.png"/><Relationship Id="rId51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141" y="675743"/>
            <a:ext cx="984885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1290" marR="152400" indent="-1905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Ross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McGowan</a:t>
            </a:r>
            <a:r>
              <a:rPr sz="650" spc="5" dirty="0">
                <a:latin typeface="Calibri"/>
                <a:cs typeface="Calibri"/>
              </a:rPr>
              <a:t> E</a:t>
            </a:r>
            <a:r>
              <a:rPr sz="650" spc="10" dirty="0">
                <a:latin typeface="Calibri"/>
                <a:cs typeface="Calibri"/>
              </a:rPr>
              <a:t>x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cutive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D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5" dirty="0">
                <a:latin typeface="Calibri"/>
                <a:cs typeface="Calibri"/>
              </a:rPr>
              <a:t>re</a:t>
            </a:r>
            <a:r>
              <a:rPr sz="650" spc="10" dirty="0">
                <a:latin typeface="Calibri"/>
                <a:cs typeface="Calibri"/>
              </a:rPr>
              <a:t>ctor</a:t>
            </a:r>
            <a:r>
              <a:rPr sz="650" spc="5" dirty="0">
                <a:latin typeface="Calibri"/>
                <a:cs typeface="Calibri"/>
              </a:rPr>
              <a:t>,</a:t>
            </a:r>
            <a:endParaRPr sz="650">
              <a:latin typeface="Calibri"/>
              <a:cs typeface="Calibri"/>
            </a:endParaRPr>
          </a:p>
          <a:p>
            <a:pPr marL="12700" marR="5080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Eart</a:t>
            </a:r>
            <a:r>
              <a:rPr sz="650" spc="10" dirty="0">
                <a:latin typeface="Calibri"/>
                <a:cs typeface="Calibri"/>
              </a:rPr>
              <a:t>h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Reso</a:t>
            </a:r>
            <a:r>
              <a:rPr sz="650" spc="5" dirty="0">
                <a:latin typeface="Calibri"/>
                <a:cs typeface="Calibri"/>
              </a:rPr>
              <a:t>urc</a:t>
            </a:r>
            <a:r>
              <a:rPr sz="650" spc="10" dirty="0">
                <a:latin typeface="Calibri"/>
                <a:cs typeface="Calibri"/>
              </a:rPr>
              <a:t>es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Regulati</a:t>
            </a:r>
            <a:r>
              <a:rPr sz="650" spc="15" dirty="0">
                <a:latin typeface="Calibri"/>
                <a:cs typeface="Calibri"/>
              </a:rPr>
              <a:t>on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h: </a:t>
            </a:r>
            <a:r>
              <a:rPr sz="650" spc="10" dirty="0">
                <a:latin typeface="Calibri"/>
                <a:cs typeface="Calibri"/>
              </a:rPr>
              <a:t>9092</a:t>
            </a:r>
            <a:r>
              <a:rPr sz="650" spc="5" dirty="0">
                <a:latin typeface="Calibri"/>
                <a:cs typeface="Calibri"/>
              </a:rPr>
              <a:t> 2</a:t>
            </a:r>
            <a:r>
              <a:rPr sz="650" spc="10" dirty="0">
                <a:latin typeface="Calibri"/>
                <a:cs typeface="Calibri"/>
              </a:rPr>
              <a:t>045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8030" y="1320927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28012" y="1320957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5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28012" y="1740155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9"/>
                </a:lnTo>
                <a:lnTo>
                  <a:pt x="0" y="2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09535" y="1302432"/>
            <a:ext cx="838457" cy="419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09535" y="130243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583867" y="1408528"/>
            <a:ext cx="69469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6055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Jane</a:t>
            </a:r>
            <a:r>
              <a:rPr sz="650" spc="5" dirty="0">
                <a:latin typeface="Calibri"/>
                <a:cs typeface="Calibri"/>
              </a:rPr>
              <a:t> F</a:t>
            </a:r>
            <a:r>
              <a:rPr sz="650" spc="10" dirty="0">
                <a:latin typeface="Calibri"/>
                <a:cs typeface="Calibri"/>
              </a:rPr>
              <a:t>ay</a:t>
            </a:r>
            <a:r>
              <a:rPr sz="650" spc="5" dirty="0">
                <a:latin typeface="Calibri"/>
                <a:cs typeface="Calibri"/>
              </a:rPr>
              <a:t> E</a:t>
            </a:r>
            <a:r>
              <a:rPr sz="650" spc="10" dirty="0">
                <a:latin typeface="Calibri"/>
                <a:cs typeface="Calibri"/>
              </a:rPr>
              <a:t>x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cutive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Assistant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04710" y="1197656"/>
            <a:ext cx="105410" cy="314960"/>
          </a:xfrm>
          <a:custGeom>
            <a:avLst/>
            <a:gdLst/>
            <a:ahLst/>
            <a:cxnLst/>
            <a:rect l="l" t="t" r="r" b="b"/>
            <a:pathLst>
              <a:path w="105410" h="314959">
                <a:moveTo>
                  <a:pt x="0" y="0"/>
                </a:moveTo>
                <a:lnTo>
                  <a:pt x="0" y="314421"/>
                </a:lnTo>
                <a:lnTo>
                  <a:pt x="104807" y="314421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45358" y="1949770"/>
            <a:ext cx="838835" cy="524510"/>
          </a:xfrm>
          <a:custGeom>
            <a:avLst/>
            <a:gdLst/>
            <a:ahLst/>
            <a:cxnLst/>
            <a:rect l="l" t="t" r="r" b="b"/>
            <a:pathLst>
              <a:path w="838835" h="524510">
                <a:moveTo>
                  <a:pt x="0" y="524035"/>
                </a:moveTo>
                <a:lnTo>
                  <a:pt x="838457" y="524035"/>
                </a:lnTo>
                <a:lnTo>
                  <a:pt x="838457" y="0"/>
                </a:lnTo>
                <a:lnTo>
                  <a:pt x="0" y="0"/>
                </a:lnTo>
                <a:lnTo>
                  <a:pt x="0" y="524035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45353" y="1949797"/>
            <a:ext cx="0" cy="524510"/>
          </a:xfrm>
          <a:custGeom>
            <a:avLst/>
            <a:gdLst/>
            <a:ahLst/>
            <a:cxnLst/>
            <a:rect l="l" t="t" r="r" b="b"/>
            <a:pathLst>
              <a:path h="524510">
                <a:moveTo>
                  <a:pt x="0" y="524035"/>
                </a:moveTo>
                <a:lnTo>
                  <a:pt x="0" y="0"/>
                </a:lnTo>
                <a:lnTo>
                  <a:pt x="4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45353" y="2473806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6"/>
                </a:lnTo>
                <a:lnTo>
                  <a:pt x="0" y="2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6862" y="1931275"/>
            <a:ext cx="838457" cy="5240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6858" y="1931302"/>
            <a:ext cx="838835" cy="524510"/>
          </a:xfrm>
          <a:custGeom>
            <a:avLst/>
            <a:gdLst/>
            <a:ahLst/>
            <a:cxnLst/>
            <a:rect l="l" t="t" r="r" b="b"/>
            <a:pathLst>
              <a:path w="838835" h="524510">
                <a:moveTo>
                  <a:pt x="0" y="524035"/>
                </a:moveTo>
                <a:lnTo>
                  <a:pt x="0" y="0"/>
                </a:lnTo>
                <a:lnTo>
                  <a:pt x="838457" y="0"/>
                </a:lnTo>
                <a:lnTo>
                  <a:pt x="838457" y="524035"/>
                </a:lnTo>
                <a:lnTo>
                  <a:pt x="0" y="52403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51518" y="1955962"/>
            <a:ext cx="795655" cy="474980"/>
          </a:xfrm>
          <a:custGeom>
            <a:avLst/>
            <a:gdLst/>
            <a:ahLst/>
            <a:cxnLst/>
            <a:rect l="l" t="t" r="r" b="b"/>
            <a:pathLst>
              <a:path w="795655" h="474980">
                <a:moveTo>
                  <a:pt x="0" y="474714"/>
                </a:moveTo>
                <a:lnTo>
                  <a:pt x="0" y="0"/>
                </a:lnTo>
                <a:lnTo>
                  <a:pt x="795301" y="0"/>
                </a:lnTo>
                <a:lnTo>
                  <a:pt x="795301" y="474714"/>
                </a:lnTo>
                <a:lnTo>
                  <a:pt x="0" y="474714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743746" y="1934657"/>
            <a:ext cx="405765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Joh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Mitas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28335" y="2038527"/>
            <a:ext cx="636270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Gene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al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Manager</a:t>
            </a:r>
            <a:r>
              <a:rPr sz="650" spc="5" dirty="0">
                <a:latin typeface="Calibri"/>
                <a:cs typeface="Calibri"/>
              </a:rPr>
              <a:t> Eart</a:t>
            </a:r>
            <a:r>
              <a:rPr sz="650" spc="10" dirty="0">
                <a:latin typeface="Calibri"/>
                <a:cs typeface="Calibri"/>
              </a:rPr>
              <a:t>h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so</a:t>
            </a:r>
            <a:r>
              <a:rPr sz="650" spc="5" dirty="0">
                <a:latin typeface="Calibri"/>
                <a:cs typeface="Calibri"/>
              </a:rPr>
              <a:t>urc</a:t>
            </a:r>
            <a:r>
              <a:rPr sz="650" spc="10" dirty="0">
                <a:latin typeface="Calibri"/>
                <a:cs typeface="Calibri"/>
              </a:rPr>
              <a:t>es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rations</a:t>
            </a:r>
            <a:endParaRPr sz="6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h: </a:t>
            </a:r>
            <a:r>
              <a:rPr sz="650" spc="10" dirty="0">
                <a:latin typeface="Calibri"/>
                <a:cs typeface="Calibri"/>
              </a:rPr>
              <a:t>9092</a:t>
            </a:r>
            <a:r>
              <a:rPr sz="650" spc="5" dirty="0">
                <a:latin typeface="Calibri"/>
                <a:cs typeface="Calibri"/>
              </a:rPr>
              <a:t> 0</a:t>
            </a:r>
            <a:r>
              <a:rPr sz="650" spc="10" dirty="0">
                <a:latin typeface="Calibri"/>
                <a:cs typeface="Calibri"/>
              </a:rPr>
              <a:t>44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46074" y="1197656"/>
            <a:ext cx="3458845" cy="734060"/>
          </a:xfrm>
          <a:custGeom>
            <a:avLst/>
            <a:gdLst/>
            <a:ahLst/>
            <a:cxnLst/>
            <a:rect l="l" t="t" r="r" b="b"/>
            <a:pathLst>
              <a:path w="3458845" h="734060">
                <a:moveTo>
                  <a:pt x="3458636" y="0"/>
                </a:moveTo>
                <a:lnTo>
                  <a:pt x="3458636" y="604182"/>
                </a:lnTo>
                <a:lnTo>
                  <a:pt x="0" y="604182"/>
                </a:lnTo>
                <a:lnTo>
                  <a:pt x="0" y="73365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69393" y="262793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69387" y="2627959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6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69387" y="3047163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5"/>
                </a:lnTo>
                <a:lnTo>
                  <a:pt x="0" y="2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50898" y="2615604"/>
            <a:ext cx="838457" cy="4192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50898" y="261560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166574" y="2667442"/>
            <a:ext cx="60833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Rezi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 S</a:t>
            </a:r>
            <a:r>
              <a:rPr sz="650" spc="15" dirty="0">
                <a:latin typeface="Calibri"/>
                <a:cs typeface="Calibri"/>
              </a:rPr>
              <a:t>hams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ject </a:t>
            </a:r>
            <a:r>
              <a:rPr sz="650" spc="10" dirty="0">
                <a:latin typeface="Calibri"/>
                <a:cs typeface="Calibri"/>
              </a:rPr>
              <a:t>Manager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20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1</a:t>
            </a:r>
            <a:r>
              <a:rPr sz="650" spc="15" dirty="0">
                <a:latin typeface="Calibri"/>
                <a:cs typeface="Calibri"/>
              </a:rPr>
              <a:t>1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</a:t>
            </a:r>
            <a:r>
              <a:rPr sz="650" spc="5" dirty="0">
                <a:latin typeface="Calibri"/>
                <a:cs typeface="Calibri"/>
              </a:rPr>
              <a:t>1</a:t>
            </a:r>
            <a:r>
              <a:rPr sz="650" spc="10" dirty="0">
                <a:latin typeface="Calibri"/>
                <a:cs typeface="Calibri"/>
              </a:rPr>
              <a:t>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946085" y="2455338"/>
            <a:ext cx="105410" cy="370205"/>
          </a:xfrm>
          <a:custGeom>
            <a:avLst/>
            <a:gdLst/>
            <a:ahLst/>
            <a:cxnLst/>
            <a:rect l="l" t="t" r="r" b="b"/>
            <a:pathLst>
              <a:path w="105410" h="370205">
                <a:moveTo>
                  <a:pt x="0" y="0"/>
                </a:moveTo>
                <a:lnTo>
                  <a:pt x="0" y="369907"/>
                </a:lnTo>
                <a:lnTo>
                  <a:pt x="104807" y="369907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17465" y="339857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17455" y="3398597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9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17455" y="3817804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2"/>
                </a:lnTo>
                <a:lnTo>
                  <a:pt x="0" y="22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98970" y="3380080"/>
            <a:ext cx="838457" cy="4192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98970" y="338008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144433" y="3434504"/>
            <a:ext cx="74930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0650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Bess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Ab</a:t>
            </a:r>
            <a:r>
              <a:rPr sz="650" spc="5" dirty="0">
                <a:latin typeface="Calibri"/>
                <a:cs typeface="Calibri"/>
              </a:rPr>
              <a:t>bott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rations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ag</a:t>
            </a:r>
            <a:r>
              <a:rPr sz="650" spc="5" dirty="0">
                <a:latin typeface="Calibri"/>
                <a:cs typeface="Calibri"/>
              </a:rPr>
              <a:t>er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95606" y="3642243"/>
            <a:ext cx="848994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out</a:t>
            </a:r>
            <a:r>
              <a:rPr sz="650" spc="15" dirty="0">
                <a:latin typeface="Calibri"/>
                <a:cs typeface="Calibri"/>
              </a:rPr>
              <a:t>hw</a:t>
            </a:r>
            <a:r>
              <a:rPr sz="650" spc="5" dirty="0">
                <a:latin typeface="Calibri"/>
                <a:cs typeface="Calibri"/>
              </a:rPr>
              <a:t>est </a:t>
            </a:r>
            <a:r>
              <a:rPr sz="650" dirty="0">
                <a:latin typeface="Calibri"/>
                <a:cs typeface="Calibri"/>
              </a:rPr>
              <a:t>(</a:t>
            </a:r>
            <a:r>
              <a:rPr sz="650" spc="10" dirty="0">
                <a:latin typeface="Calibri"/>
                <a:cs typeface="Calibri"/>
              </a:rPr>
              <a:t>12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Mo</a:t>
            </a:r>
            <a:r>
              <a:rPr sz="650" spc="5" dirty="0">
                <a:latin typeface="Calibri"/>
                <a:cs typeface="Calibri"/>
              </a:rPr>
              <a:t>nt</a:t>
            </a:r>
            <a:r>
              <a:rPr sz="650" spc="15" dirty="0">
                <a:latin typeface="Calibri"/>
                <a:cs typeface="Calibri"/>
              </a:rPr>
              <a:t>h</a:t>
            </a:r>
            <a:r>
              <a:rPr sz="650" spc="2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)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946085" y="2455338"/>
            <a:ext cx="1153160" cy="1134745"/>
          </a:xfrm>
          <a:custGeom>
            <a:avLst/>
            <a:gdLst/>
            <a:ahLst/>
            <a:cxnLst/>
            <a:rect l="l" t="t" r="r" b="b"/>
            <a:pathLst>
              <a:path w="1153160" h="1134745">
                <a:moveTo>
                  <a:pt x="0" y="0"/>
                </a:moveTo>
                <a:lnTo>
                  <a:pt x="0" y="1134383"/>
                </a:lnTo>
                <a:lnTo>
                  <a:pt x="1152878" y="1134383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17465" y="486587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17455" y="4865893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9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17455" y="5285104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17"/>
                </a:lnTo>
                <a:lnTo>
                  <a:pt x="0" y="17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98970" y="4847380"/>
            <a:ext cx="838457" cy="4192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98970" y="484738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144040" y="4902417"/>
            <a:ext cx="7493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Anne </a:t>
            </a:r>
            <a:r>
              <a:rPr sz="650" spc="10" dirty="0">
                <a:latin typeface="Calibri"/>
                <a:cs typeface="Calibri"/>
              </a:rPr>
              <a:t>Bi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5" dirty="0">
                <a:latin typeface="Calibri"/>
                <a:cs typeface="Calibri"/>
              </a:rPr>
              <a:t>l </a:t>
            </a:r>
            <a:r>
              <a:rPr sz="650" spc="15" dirty="0">
                <a:latin typeface="Calibri"/>
                <a:cs typeface="Calibri"/>
              </a:rPr>
              <a:t>Op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rations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20" dirty="0">
                <a:latin typeface="Calibri"/>
                <a:cs typeface="Calibri"/>
              </a:rPr>
              <a:t>M</a:t>
            </a:r>
            <a:r>
              <a:rPr sz="650" spc="10" dirty="0">
                <a:latin typeface="Calibri"/>
                <a:cs typeface="Calibri"/>
              </a:rPr>
              <a:t>anag</a:t>
            </a:r>
            <a:r>
              <a:rPr sz="650" spc="5" dirty="0">
                <a:latin typeface="Calibri"/>
                <a:cs typeface="Calibri"/>
              </a:rPr>
              <a:t>er </a:t>
            </a:r>
            <a:r>
              <a:rPr sz="650" spc="10" dirty="0">
                <a:latin typeface="Calibri"/>
                <a:cs typeface="Calibri"/>
              </a:rPr>
              <a:t>Gippsland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946085" y="2455338"/>
            <a:ext cx="1153160" cy="2602230"/>
          </a:xfrm>
          <a:custGeom>
            <a:avLst/>
            <a:gdLst/>
            <a:ahLst/>
            <a:cxnLst/>
            <a:rect l="l" t="t" r="r" b="b"/>
            <a:pathLst>
              <a:path w="1153160" h="2602229">
                <a:moveTo>
                  <a:pt x="0" y="0"/>
                </a:moveTo>
                <a:lnTo>
                  <a:pt x="0" y="2601683"/>
                </a:lnTo>
                <a:lnTo>
                  <a:pt x="1152878" y="2601683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2479" y="729493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92478" y="7294945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2478" y="7714164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9"/>
                </a:lnTo>
                <a:lnTo>
                  <a:pt x="0" y="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3983" y="7276440"/>
            <a:ext cx="838457" cy="4192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73983" y="727644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93968" y="7385229"/>
            <a:ext cx="59753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8419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Geoff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Gilb</a:t>
            </a:r>
            <a:r>
              <a:rPr sz="650" spc="5" dirty="0">
                <a:latin typeface="Calibri"/>
                <a:cs typeface="Calibri"/>
              </a:rPr>
              <a:t>ert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enio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Inspector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62386" y="608657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62384" y="6086584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62384" y="6505799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4">
                <a:moveTo>
                  <a:pt x="838457" y="0"/>
                </a:moveTo>
                <a:lnTo>
                  <a:pt x="838457" y="13"/>
                </a:lnTo>
                <a:lnTo>
                  <a:pt x="0" y="13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43891" y="6068075"/>
            <a:ext cx="838457" cy="4192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43891" y="606807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789967" y="6123231"/>
            <a:ext cx="7493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Ian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McL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od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rations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20" dirty="0">
                <a:latin typeface="Calibri"/>
                <a:cs typeface="Calibri"/>
              </a:rPr>
              <a:t>M</a:t>
            </a:r>
            <a:r>
              <a:rPr sz="650" spc="10" dirty="0">
                <a:latin typeface="Calibri"/>
                <a:cs typeface="Calibri"/>
              </a:rPr>
              <a:t>anag</a:t>
            </a:r>
            <a:r>
              <a:rPr sz="650" spc="5" dirty="0">
                <a:latin typeface="Calibri"/>
                <a:cs typeface="Calibri"/>
              </a:rPr>
              <a:t>er </a:t>
            </a:r>
            <a:r>
              <a:rPr sz="650" spc="15" dirty="0">
                <a:latin typeface="Calibri"/>
                <a:cs typeface="Calibri"/>
              </a:rPr>
              <a:t>Met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582342" y="2455338"/>
            <a:ext cx="363855" cy="3822700"/>
          </a:xfrm>
          <a:custGeom>
            <a:avLst/>
            <a:gdLst/>
            <a:ahLst/>
            <a:cxnLst/>
            <a:rect l="l" t="t" r="r" b="b"/>
            <a:pathLst>
              <a:path w="363855" h="3822700">
                <a:moveTo>
                  <a:pt x="363742" y="0"/>
                </a:moveTo>
                <a:lnTo>
                  <a:pt x="363742" y="3822378"/>
                </a:lnTo>
                <a:lnTo>
                  <a:pt x="0" y="3822378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117465" y="431101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17455" y="4311034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9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17455" y="4730243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19"/>
                </a:lnTo>
                <a:lnTo>
                  <a:pt x="0" y="1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098970" y="4292518"/>
            <a:ext cx="838457" cy="4192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098970" y="429251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3212152" y="4293303"/>
            <a:ext cx="614045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Calibri"/>
                <a:cs typeface="Calibri"/>
              </a:rPr>
              <a:t>Lio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el </a:t>
            </a:r>
            <a:r>
              <a:rPr sz="650" spc="15" dirty="0">
                <a:latin typeface="Calibri"/>
                <a:cs typeface="Calibri"/>
              </a:rPr>
              <a:t>Woo</a:t>
            </a:r>
            <a:r>
              <a:rPr sz="650" spc="5" dirty="0">
                <a:latin typeface="Calibri"/>
                <a:cs typeface="Calibri"/>
              </a:rPr>
              <a:t>dford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102068" y="4397173"/>
            <a:ext cx="833755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Ins</a:t>
            </a:r>
            <a:r>
              <a:rPr sz="650" spc="5" dirty="0">
                <a:latin typeface="Calibri"/>
                <a:cs typeface="Calibri"/>
              </a:rPr>
              <a:t>pe</a:t>
            </a:r>
            <a:r>
              <a:rPr sz="650" spc="10" dirty="0">
                <a:latin typeface="Calibri"/>
                <a:cs typeface="Calibri"/>
              </a:rPr>
              <a:t>cto</a:t>
            </a:r>
            <a:r>
              <a:rPr sz="650" spc="5" dirty="0">
                <a:latin typeface="Calibri"/>
                <a:cs typeface="Calibri"/>
              </a:rPr>
              <a:t>r </a:t>
            </a:r>
            <a:r>
              <a:rPr sz="650" spc="10" dirty="0">
                <a:latin typeface="Calibri"/>
                <a:cs typeface="Calibri"/>
              </a:rPr>
              <a:t>– Commence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188182" y="4501043"/>
            <a:ext cx="66040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enio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</a:t>
            </a:r>
            <a:r>
              <a:rPr sz="650" spc="5" dirty="0">
                <a:latin typeface="Calibri"/>
                <a:cs typeface="Calibri"/>
              </a:rPr>
              <a:t>spector </a:t>
            </a:r>
            <a:r>
              <a:rPr sz="650" spc="10" dirty="0">
                <a:latin typeface="Calibri"/>
                <a:cs typeface="Calibri"/>
              </a:rPr>
              <a:t>1</a:t>
            </a:r>
            <a:endParaRPr sz="650">
              <a:latin typeface="Calibri"/>
              <a:cs typeface="Calibri"/>
            </a:endParaRPr>
          </a:p>
          <a:p>
            <a:pPr marL="40005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te</a:t>
            </a:r>
            <a:r>
              <a:rPr sz="650" spc="15" dirty="0">
                <a:latin typeface="Calibri"/>
                <a:cs typeface="Calibri"/>
              </a:rPr>
              <a:t>mber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2015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518187" y="3799331"/>
            <a:ext cx="0" cy="493395"/>
          </a:xfrm>
          <a:custGeom>
            <a:avLst/>
            <a:gdLst/>
            <a:ahLst/>
            <a:cxnLst/>
            <a:rect l="l" t="t" r="r" b="b"/>
            <a:pathLst>
              <a:path h="493395">
                <a:moveTo>
                  <a:pt x="0" y="0"/>
                </a:moveTo>
                <a:lnTo>
                  <a:pt x="0" y="49321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641501" y="654279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641489" y="6542802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1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641489" y="6962019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12"/>
                </a:lnTo>
                <a:lnTo>
                  <a:pt x="0" y="12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623005" y="6524294"/>
            <a:ext cx="838457" cy="4192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623005" y="652429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769230" y="6631852"/>
            <a:ext cx="54864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9220" marR="5080" indent="-97155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te</a:t>
            </a:r>
            <a:r>
              <a:rPr sz="650" spc="15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he</a:t>
            </a:r>
            <a:r>
              <a:rPr sz="650" spc="10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Butler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Insp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cto</a:t>
            </a:r>
            <a:r>
              <a:rPr sz="650" spc="5" dirty="0">
                <a:latin typeface="Calibri"/>
                <a:cs typeface="Calibri"/>
              </a:rPr>
              <a:t>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518187" y="5266626"/>
            <a:ext cx="105410" cy="1467485"/>
          </a:xfrm>
          <a:custGeom>
            <a:avLst/>
            <a:gdLst/>
            <a:ahLst/>
            <a:cxnLst/>
            <a:rect l="l" t="t" r="r" b="b"/>
            <a:pathLst>
              <a:path w="105410" h="1467484">
                <a:moveTo>
                  <a:pt x="0" y="0"/>
                </a:moveTo>
                <a:lnTo>
                  <a:pt x="0" y="1467300"/>
                </a:lnTo>
                <a:lnTo>
                  <a:pt x="104807" y="146730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641501" y="706682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641489" y="7066836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1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641489" y="7486054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10"/>
                </a:lnTo>
                <a:lnTo>
                  <a:pt x="0" y="1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623005" y="7048331"/>
            <a:ext cx="838457" cy="41922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623005" y="704833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3792165" y="7104346"/>
            <a:ext cx="50292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Johan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Bo</a:t>
            </a:r>
            <a:r>
              <a:rPr sz="650" spc="5" dirty="0">
                <a:latin typeface="Calibri"/>
                <a:cs typeface="Calibri"/>
              </a:rPr>
              <a:t>oyse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623487" y="7208217"/>
            <a:ext cx="840105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5" dirty="0">
                <a:latin typeface="Calibri"/>
                <a:cs typeface="Calibri"/>
              </a:rPr>
              <a:t>or </a:t>
            </a:r>
            <a:r>
              <a:rPr sz="650" spc="10" dirty="0">
                <a:latin typeface="Calibri"/>
                <a:cs typeface="Calibri"/>
              </a:rPr>
              <a:t>Mining</a:t>
            </a:r>
            <a:r>
              <a:rPr sz="650" spc="5" dirty="0">
                <a:latin typeface="Calibri"/>
                <a:cs typeface="Calibri"/>
              </a:rPr>
              <a:t> 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g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5" dirty="0">
                <a:latin typeface="Calibri"/>
                <a:cs typeface="Calibri"/>
              </a:rPr>
              <a:t>neer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823237" y="7312087"/>
            <a:ext cx="441959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01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1</a:t>
            </a:r>
            <a:r>
              <a:rPr sz="650" spc="15" dirty="0">
                <a:latin typeface="Calibri"/>
                <a:cs typeface="Calibri"/>
              </a:rPr>
              <a:t>2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</a:t>
            </a:r>
            <a:r>
              <a:rPr sz="650" spc="5" dirty="0">
                <a:latin typeface="Calibri"/>
                <a:cs typeface="Calibri"/>
              </a:rPr>
              <a:t>1</a:t>
            </a:r>
            <a:r>
              <a:rPr sz="650" spc="10" dirty="0">
                <a:latin typeface="Calibri"/>
                <a:cs typeface="Calibri"/>
              </a:rPr>
              <a:t>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518187" y="5266626"/>
            <a:ext cx="105410" cy="1991360"/>
          </a:xfrm>
          <a:custGeom>
            <a:avLst/>
            <a:gdLst/>
            <a:ahLst/>
            <a:cxnLst/>
            <a:rect l="l" t="t" r="r" b="b"/>
            <a:pathLst>
              <a:path w="105410" h="1991359">
                <a:moveTo>
                  <a:pt x="0" y="0"/>
                </a:moveTo>
                <a:lnTo>
                  <a:pt x="0" y="1991336"/>
                </a:lnTo>
                <a:lnTo>
                  <a:pt x="104807" y="1991336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641501" y="601875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641489" y="6018768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1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641489" y="6437983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13"/>
                </a:lnTo>
                <a:lnTo>
                  <a:pt x="0" y="13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623005" y="6000259"/>
            <a:ext cx="838457" cy="4192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623005" y="600025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3744595" y="6107572"/>
            <a:ext cx="59753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8745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eil </a:t>
            </a:r>
            <a:r>
              <a:rPr sz="650" spc="15" dirty="0">
                <a:latin typeface="Calibri"/>
                <a:cs typeface="Calibri"/>
              </a:rPr>
              <a:t>A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len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enio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Inspector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518187" y="5266626"/>
            <a:ext cx="105410" cy="943610"/>
          </a:xfrm>
          <a:custGeom>
            <a:avLst/>
            <a:gdLst/>
            <a:ahLst/>
            <a:cxnLst/>
            <a:rect l="l" t="t" r="r" b="b"/>
            <a:pathLst>
              <a:path w="105410" h="943610">
                <a:moveTo>
                  <a:pt x="0" y="0"/>
                </a:moveTo>
                <a:lnTo>
                  <a:pt x="0" y="943264"/>
                </a:lnTo>
                <a:lnTo>
                  <a:pt x="104807" y="943264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212437" y="6493483"/>
            <a:ext cx="105410" cy="993140"/>
          </a:xfrm>
          <a:custGeom>
            <a:avLst/>
            <a:gdLst/>
            <a:ahLst/>
            <a:cxnLst/>
            <a:rect l="l" t="t" r="r" b="b"/>
            <a:pathLst>
              <a:path w="105409" h="993140">
                <a:moveTo>
                  <a:pt x="104807" y="0"/>
                </a:moveTo>
                <a:lnTo>
                  <a:pt x="98642" y="0"/>
                </a:lnTo>
                <a:lnTo>
                  <a:pt x="98642" y="992585"/>
                </a:lnTo>
                <a:lnTo>
                  <a:pt x="0" y="992585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92479" y="677089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92478" y="6770911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7A785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92478" y="7190128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11"/>
                </a:lnTo>
                <a:lnTo>
                  <a:pt x="0" y="11"/>
                </a:lnTo>
              </a:path>
            </a:pathLst>
          </a:custGeom>
          <a:ln w="3175">
            <a:solidFill>
              <a:srgbClr val="7A785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73983" y="6752404"/>
            <a:ext cx="838457" cy="4192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73983" y="675240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364834" y="6809161"/>
            <a:ext cx="85598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Calibri"/>
                <a:cs typeface="Calibri"/>
              </a:rPr>
              <a:t>Vaca</a:t>
            </a:r>
            <a:r>
              <a:rPr sz="650" spc="10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t -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te</a:t>
            </a:r>
            <a:r>
              <a:rPr sz="650" spc="15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he</a:t>
            </a:r>
            <a:r>
              <a:rPr sz="650" spc="10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Bu</a:t>
            </a:r>
            <a:r>
              <a:rPr sz="650" spc="5" dirty="0">
                <a:latin typeface="Calibri"/>
                <a:cs typeface="Calibri"/>
              </a:rPr>
              <a:t>t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er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34968" y="6913030"/>
            <a:ext cx="715645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5" dirty="0">
                <a:latin typeface="Calibri"/>
                <a:cs typeface="Calibri"/>
              </a:rPr>
              <a:t>moved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to</a:t>
            </a:r>
            <a:r>
              <a:rPr sz="650" spc="5" dirty="0">
                <a:latin typeface="Calibri"/>
                <a:cs typeface="Calibri"/>
              </a:rPr>
              <a:t> Trar</a:t>
            </a:r>
            <a:r>
              <a:rPr sz="650" spc="10" dirty="0">
                <a:latin typeface="Calibri"/>
                <a:cs typeface="Calibri"/>
              </a:rPr>
              <a:t>algon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1212437" y="6493483"/>
            <a:ext cx="105410" cy="468630"/>
          </a:xfrm>
          <a:custGeom>
            <a:avLst/>
            <a:gdLst/>
            <a:ahLst/>
            <a:cxnLst/>
            <a:rect l="l" t="t" r="r" b="b"/>
            <a:pathLst>
              <a:path w="105409" h="468629">
                <a:moveTo>
                  <a:pt x="104807" y="0"/>
                </a:moveTo>
                <a:lnTo>
                  <a:pt x="98642" y="0"/>
                </a:lnTo>
                <a:lnTo>
                  <a:pt x="98642" y="468549"/>
                </a:lnTo>
                <a:lnTo>
                  <a:pt x="0" y="468549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069393" y="724561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069387" y="7245624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6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69387" y="7664843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9"/>
                </a:lnTo>
                <a:lnTo>
                  <a:pt x="0" y="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050898" y="7227119"/>
            <a:ext cx="838457" cy="41922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50898" y="722711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2096070" y="7281038"/>
            <a:ext cx="7493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C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in</a:t>
            </a:r>
            <a:r>
              <a:rPr sz="650" spc="5" dirty="0">
                <a:latin typeface="Calibri"/>
                <a:cs typeface="Calibri"/>
              </a:rPr>
              <a:t> T</a:t>
            </a:r>
            <a:r>
              <a:rPr sz="650" spc="15" dirty="0">
                <a:latin typeface="Calibri"/>
                <a:cs typeface="Calibri"/>
              </a:rPr>
              <a:t>h</a:t>
            </a:r>
            <a:r>
              <a:rPr sz="650" spc="5" dirty="0">
                <a:latin typeface="Calibri"/>
                <a:cs typeface="Calibri"/>
              </a:rPr>
              <a:t>ornt</a:t>
            </a:r>
            <a:r>
              <a:rPr sz="650" spc="10" dirty="0">
                <a:latin typeface="Calibri"/>
                <a:cs typeface="Calibri"/>
              </a:rPr>
              <a:t>o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rat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10" dirty="0">
                <a:latin typeface="Calibri"/>
                <a:cs typeface="Calibri"/>
              </a:rPr>
              <a:t>ns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ag</a:t>
            </a:r>
            <a:r>
              <a:rPr sz="650" spc="5" dirty="0">
                <a:latin typeface="Calibri"/>
                <a:cs typeface="Calibri"/>
              </a:rPr>
              <a:t>er </a:t>
            </a:r>
            <a:r>
              <a:rPr sz="650" spc="10" dirty="0">
                <a:latin typeface="Calibri"/>
                <a:cs typeface="Calibri"/>
              </a:rPr>
              <a:t>Northwest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946085" y="2455338"/>
            <a:ext cx="105410" cy="4981575"/>
          </a:xfrm>
          <a:custGeom>
            <a:avLst/>
            <a:gdLst/>
            <a:ahLst/>
            <a:cxnLst/>
            <a:rect l="l" t="t" r="r" b="b"/>
            <a:pathLst>
              <a:path w="105410" h="4981575">
                <a:moveTo>
                  <a:pt x="0" y="0"/>
                </a:moveTo>
                <a:lnTo>
                  <a:pt x="0" y="4981422"/>
                </a:lnTo>
                <a:lnTo>
                  <a:pt x="104807" y="4981422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545358" y="902733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545353" y="9027340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4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545353" y="9446565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3"/>
                </a:lnTo>
                <a:lnTo>
                  <a:pt x="0" y="3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526862" y="9008841"/>
            <a:ext cx="838457" cy="4192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526862" y="900884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1647891" y="9115404"/>
            <a:ext cx="59753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0170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Bob</a:t>
            </a:r>
            <a:r>
              <a:rPr sz="650" spc="5" dirty="0">
                <a:latin typeface="Calibri"/>
                <a:cs typeface="Calibri"/>
              </a:rPr>
              <a:t> Dis</a:t>
            </a:r>
            <a:r>
              <a:rPr sz="650" spc="10" dirty="0">
                <a:latin typeface="Calibri"/>
                <a:cs typeface="Calibri"/>
              </a:rPr>
              <a:t>ken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enio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Inspector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2365312" y="7646358"/>
            <a:ext cx="105410" cy="1572260"/>
          </a:xfrm>
          <a:custGeom>
            <a:avLst/>
            <a:gdLst/>
            <a:ahLst/>
            <a:cxnLst/>
            <a:rect l="l" t="t" r="r" b="b"/>
            <a:pathLst>
              <a:path w="105410" h="1572259">
                <a:moveTo>
                  <a:pt x="104807" y="0"/>
                </a:moveTo>
                <a:lnTo>
                  <a:pt x="104807" y="1572107"/>
                </a:lnTo>
                <a:lnTo>
                  <a:pt x="0" y="1572107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45358" y="955137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545353" y="9551375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4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545353" y="9970601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2"/>
                </a:lnTo>
                <a:lnTo>
                  <a:pt x="0" y="2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526862" y="9532877"/>
            <a:ext cx="838457" cy="4192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526862" y="9532877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365312" y="7646358"/>
            <a:ext cx="105410" cy="2096135"/>
          </a:xfrm>
          <a:custGeom>
            <a:avLst/>
            <a:gdLst/>
            <a:ahLst/>
            <a:cxnLst/>
            <a:rect l="l" t="t" r="r" b="b"/>
            <a:pathLst>
              <a:path w="105410" h="2096134">
                <a:moveTo>
                  <a:pt x="104807" y="0"/>
                </a:moveTo>
                <a:lnTo>
                  <a:pt x="104807" y="2096143"/>
                </a:lnTo>
                <a:lnTo>
                  <a:pt x="0" y="2096143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545358" y="787445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545353" y="7874465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4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545353" y="8293686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7"/>
                </a:lnTo>
                <a:lnTo>
                  <a:pt x="0" y="7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526862" y="7855962"/>
            <a:ext cx="838457" cy="41922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526862" y="785596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365312" y="7646358"/>
            <a:ext cx="105410" cy="419734"/>
          </a:xfrm>
          <a:custGeom>
            <a:avLst/>
            <a:gdLst/>
            <a:ahLst/>
            <a:cxnLst/>
            <a:rect l="l" t="t" r="r" b="b"/>
            <a:pathLst>
              <a:path w="105410" h="419734">
                <a:moveTo>
                  <a:pt x="104807" y="0"/>
                </a:moveTo>
                <a:lnTo>
                  <a:pt x="104807" y="419228"/>
                </a:lnTo>
                <a:lnTo>
                  <a:pt x="0" y="419228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545358" y="1007540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545353" y="10075409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4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545353" y="10494636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526862" y="10056913"/>
            <a:ext cx="838457" cy="41922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526862" y="1005691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1563479" y="9639635"/>
            <a:ext cx="765175" cy="791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804" marR="57150" indent="-153670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Benny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Asi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vatham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Ins</a:t>
            </a:r>
            <a:r>
              <a:rPr sz="650" spc="5" dirty="0">
                <a:latin typeface="Calibri"/>
                <a:cs typeface="Calibri"/>
              </a:rPr>
              <a:t>pector</a:t>
            </a:r>
            <a:endParaRPr sz="6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4900"/>
              </a:lnSpc>
              <a:spcBef>
                <a:spcPts val="475"/>
              </a:spcBef>
            </a:pPr>
            <a:r>
              <a:rPr sz="650" spc="5" dirty="0">
                <a:latin typeface="Calibri"/>
                <a:cs typeface="Calibri"/>
              </a:rPr>
              <a:t>Le</a:t>
            </a:r>
            <a:r>
              <a:rPr sz="650" spc="10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Th</a:t>
            </a:r>
            <a:r>
              <a:rPr sz="650" spc="15" dirty="0">
                <a:latin typeface="Calibri"/>
                <a:cs typeface="Calibri"/>
              </a:rPr>
              <a:t>omas</a:t>
            </a:r>
            <a:r>
              <a:rPr sz="650" spc="5" dirty="0">
                <a:latin typeface="Calibri"/>
                <a:cs typeface="Calibri"/>
              </a:rPr>
              <a:t> re</a:t>
            </a:r>
            <a:r>
              <a:rPr sz="650" spc="10" dirty="0">
                <a:latin typeface="Calibri"/>
                <a:cs typeface="Calibri"/>
              </a:rPr>
              <a:t>signed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Insp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cto</a:t>
            </a:r>
            <a:r>
              <a:rPr sz="650" spc="5" dirty="0">
                <a:latin typeface="Calibri"/>
                <a:cs typeface="Calibri"/>
              </a:rPr>
              <a:t>r</a:t>
            </a:r>
            <a:endParaRPr sz="65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35"/>
              </a:spcBef>
            </a:pPr>
            <a:r>
              <a:rPr sz="650" spc="5" dirty="0">
                <a:latin typeface="Calibri"/>
                <a:cs typeface="Calibri"/>
              </a:rPr>
              <a:t>(</a:t>
            </a:r>
            <a:r>
              <a:rPr sz="650" spc="10" dirty="0">
                <a:latin typeface="Calibri"/>
                <a:cs typeface="Calibri"/>
              </a:rPr>
              <a:t>19 June 2015</a:t>
            </a:r>
            <a:r>
              <a:rPr sz="650" spc="5" dirty="0">
                <a:latin typeface="Calibri"/>
                <a:cs typeface="Calibri"/>
              </a:rPr>
              <a:t>)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571862" y="7910126"/>
            <a:ext cx="7493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Davi</a:t>
            </a:r>
            <a:r>
              <a:rPr sz="650" spc="10" dirty="0">
                <a:latin typeface="Calibri"/>
                <a:cs typeface="Calibri"/>
              </a:rPr>
              <a:t>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Whit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h</a:t>
            </a:r>
            <a:r>
              <a:rPr sz="650" spc="10" dirty="0">
                <a:latin typeface="Calibri"/>
                <a:cs typeface="Calibri"/>
              </a:rPr>
              <a:t>o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spc="10" dirty="0">
                <a:latin typeface="Calibri"/>
                <a:cs typeface="Calibri"/>
              </a:rPr>
              <a:t>se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rations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20" dirty="0">
                <a:latin typeface="Calibri"/>
                <a:cs typeface="Calibri"/>
              </a:rPr>
              <a:t>M</a:t>
            </a:r>
            <a:r>
              <a:rPr sz="650" spc="10" dirty="0">
                <a:latin typeface="Calibri"/>
                <a:cs typeface="Calibri"/>
              </a:rPr>
              <a:t>anag</a:t>
            </a:r>
            <a:r>
              <a:rPr sz="650" spc="5" dirty="0">
                <a:latin typeface="Calibri"/>
                <a:cs typeface="Calibri"/>
              </a:rPr>
              <a:t>er </a:t>
            </a:r>
            <a:r>
              <a:rPr sz="650" spc="10" dirty="0">
                <a:latin typeface="Calibri"/>
                <a:cs typeface="Calibri"/>
              </a:rPr>
              <a:t>Northeast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2365312" y="7646358"/>
            <a:ext cx="105410" cy="2620645"/>
          </a:xfrm>
          <a:custGeom>
            <a:avLst/>
            <a:gdLst/>
            <a:ahLst/>
            <a:cxnLst/>
            <a:rect l="l" t="t" r="r" b="b"/>
            <a:pathLst>
              <a:path w="105410" h="2620645">
                <a:moveTo>
                  <a:pt x="104807" y="0"/>
                </a:moveTo>
                <a:lnTo>
                  <a:pt x="104807" y="2620179"/>
                </a:lnTo>
                <a:lnTo>
                  <a:pt x="0" y="2620179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545358" y="850330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545353" y="8503306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4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545353" y="8922529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5"/>
                </a:lnTo>
                <a:lnTo>
                  <a:pt x="0" y="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526862" y="8484805"/>
            <a:ext cx="838457" cy="4192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526862" y="848480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1693562" y="8591123"/>
            <a:ext cx="50609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630" marR="5080" indent="-75565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Lawri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Brown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Ins</a:t>
            </a:r>
            <a:r>
              <a:rPr sz="650" spc="5" dirty="0">
                <a:latin typeface="Calibri"/>
                <a:cs typeface="Calibri"/>
              </a:rPr>
              <a:t>pe</a:t>
            </a:r>
            <a:r>
              <a:rPr sz="650" spc="10" dirty="0">
                <a:latin typeface="Calibri"/>
                <a:cs typeface="Calibri"/>
              </a:rPr>
              <a:t>cto</a:t>
            </a:r>
            <a:r>
              <a:rPr sz="650" spc="5" dirty="0">
                <a:latin typeface="Calibri"/>
                <a:cs typeface="Calibri"/>
              </a:rPr>
              <a:t>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1946085" y="8275198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14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8357823" y="1949770"/>
            <a:ext cx="845185" cy="474980"/>
          </a:xfrm>
          <a:custGeom>
            <a:avLst/>
            <a:gdLst/>
            <a:ahLst/>
            <a:cxnLst/>
            <a:rect l="l" t="t" r="r" b="b"/>
            <a:pathLst>
              <a:path w="845184" h="474980">
                <a:moveTo>
                  <a:pt x="0" y="474714"/>
                </a:moveTo>
                <a:lnTo>
                  <a:pt x="844622" y="474714"/>
                </a:lnTo>
                <a:lnTo>
                  <a:pt x="844622" y="0"/>
                </a:lnTo>
                <a:lnTo>
                  <a:pt x="0" y="0"/>
                </a:lnTo>
                <a:lnTo>
                  <a:pt x="0" y="474714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357796" y="1949797"/>
            <a:ext cx="635" cy="474980"/>
          </a:xfrm>
          <a:custGeom>
            <a:avLst/>
            <a:gdLst/>
            <a:ahLst/>
            <a:cxnLst/>
            <a:rect l="l" t="t" r="r" b="b"/>
            <a:pathLst>
              <a:path w="634" h="474980">
                <a:moveTo>
                  <a:pt x="0" y="474714"/>
                </a:moveTo>
                <a:lnTo>
                  <a:pt x="0" y="0"/>
                </a:lnTo>
                <a:lnTo>
                  <a:pt x="26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357796" y="2424485"/>
            <a:ext cx="845185" cy="635"/>
          </a:xfrm>
          <a:custGeom>
            <a:avLst/>
            <a:gdLst/>
            <a:ahLst/>
            <a:cxnLst/>
            <a:rect l="l" t="t" r="r" b="b"/>
            <a:pathLst>
              <a:path w="845184" h="635">
                <a:moveTo>
                  <a:pt x="844622" y="0"/>
                </a:moveTo>
                <a:lnTo>
                  <a:pt x="844622" y="26"/>
                </a:lnTo>
                <a:lnTo>
                  <a:pt x="0" y="2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8345493" y="1931275"/>
            <a:ext cx="838457" cy="47471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345466" y="1931302"/>
            <a:ext cx="838835" cy="474980"/>
          </a:xfrm>
          <a:custGeom>
            <a:avLst/>
            <a:gdLst/>
            <a:ahLst/>
            <a:cxnLst/>
            <a:rect l="l" t="t" r="r" b="b"/>
            <a:pathLst>
              <a:path w="838834" h="474980">
                <a:moveTo>
                  <a:pt x="0" y="474714"/>
                </a:moveTo>
                <a:lnTo>
                  <a:pt x="0" y="0"/>
                </a:lnTo>
                <a:lnTo>
                  <a:pt x="838457" y="0"/>
                </a:lnTo>
                <a:lnTo>
                  <a:pt x="838457" y="474714"/>
                </a:lnTo>
                <a:lnTo>
                  <a:pt x="0" y="474714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363961" y="1955962"/>
            <a:ext cx="795655" cy="425450"/>
          </a:xfrm>
          <a:custGeom>
            <a:avLst/>
            <a:gdLst/>
            <a:ahLst/>
            <a:cxnLst/>
            <a:rect l="l" t="t" r="r" b="b"/>
            <a:pathLst>
              <a:path w="795654" h="425450">
                <a:moveTo>
                  <a:pt x="0" y="425393"/>
                </a:moveTo>
                <a:lnTo>
                  <a:pt x="0" y="0"/>
                </a:lnTo>
                <a:lnTo>
                  <a:pt x="795301" y="0"/>
                </a:lnTo>
                <a:lnTo>
                  <a:pt x="795301" y="425393"/>
                </a:lnTo>
                <a:lnTo>
                  <a:pt x="0" y="425393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 txBox="1"/>
          <p:nvPr/>
        </p:nvSpPr>
        <p:spPr>
          <a:xfrm>
            <a:off x="8432911" y="1962031"/>
            <a:ext cx="657860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Aa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De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F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Gene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al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Manager</a:t>
            </a:r>
            <a:r>
              <a:rPr sz="650" spc="5" dirty="0">
                <a:latin typeface="Calibri"/>
                <a:cs typeface="Calibri"/>
              </a:rPr>
              <a:t> Tech</a:t>
            </a:r>
            <a:r>
              <a:rPr sz="650" spc="10" dirty="0">
                <a:latin typeface="Calibri"/>
                <a:cs typeface="Calibri"/>
              </a:rPr>
              <a:t>n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cal</a:t>
            </a:r>
            <a:r>
              <a:rPr sz="650" spc="5" dirty="0">
                <a:latin typeface="Calibri"/>
                <a:cs typeface="Calibri"/>
              </a:rPr>
              <a:t> Ser</a:t>
            </a:r>
            <a:r>
              <a:rPr sz="650" spc="10" dirty="0">
                <a:latin typeface="Calibri"/>
                <a:cs typeface="Calibri"/>
              </a:rPr>
              <a:t>v</a:t>
            </a:r>
            <a:r>
              <a:rPr sz="650" spc="5" dirty="0">
                <a:latin typeface="Calibri"/>
                <a:cs typeface="Calibri"/>
              </a:rPr>
              <a:t>ice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h: </a:t>
            </a:r>
            <a:r>
              <a:rPr sz="650" spc="10" dirty="0">
                <a:latin typeface="Calibri"/>
                <a:cs typeface="Calibri"/>
              </a:rPr>
              <a:t>9092</a:t>
            </a:r>
            <a:r>
              <a:rPr sz="650" spc="5" dirty="0">
                <a:latin typeface="Calibri"/>
                <a:cs typeface="Calibri"/>
              </a:rPr>
              <a:t> 2</a:t>
            </a:r>
            <a:r>
              <a:rPr sz="650" spc="10" dirty="0">
                <a:latin typeface="Calibri"/>
                <a:cs typeface="Calibri"/>
              </a:rPr>
              <a:t>048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5404710" y="1197656"/>
            <a:ext cx="3360420" cy="734060"/>
          </a:xfrm>
          <a:custGeom>
            <a:avLst/>
            <a:gdLst/>
            <a:ahLst/>
            <a:cxnLst/>
            <a:rect l="l" t="t" r="r" b="b"/>
            <a:pathLst>
              <a:path w="3360420" h="734060">
                <a:moveTo>
                  <a:pt x="0" y="0"/>
                </a:moveTo>
                <a:lnTo>
                  <a:pt x="0" y="604182"/>
                </a:lnTo>
                <a:lnTo>
                  <a:pt x="3359994" y="604182"/>
                </a:lnTo>
                <a:lnTo>
                  <a:pt x="3359994" y="73365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888024" y="260327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887995" y="2603299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887995" y="3022502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5"/>
                </a:lnTo>
                <a:lnTo>
                  <a:pt x="0" y="2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869529" y="2590943"/>
            <a:ext cx="838457" cy="4192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869529" y="259094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8993419" y="2591118"/>
            <a:ext cx="58547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Ka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en</a:t>
            </a:r>
            <a:r>
              <a:rPr sz="650" spc="5" dirty="0">
                <a:latin typeface="Calibri"/>
                <a:cs typeface="Calibri"/>
              </a:rPr>
              <a:t> So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ne</a:t>
            </a:r>
            <a:r>
              <a:rPr sz="650" spc="10" dirty="0">
                <a:latin typeface="Calibri"/>
                <a:cs typeface="Calibri"/>
              </a:rPr>
              <a:t>k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spc="10" dirty="0">
                <a:latin typeface="Calibri"/>
                <a:cs typeface="Calibri"/>
              </a:rPr>
              <a:t>s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9053719" y="2694987"/>
            <a:ext cx="48387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1594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Manager </a:t>
            </a:r>
            <a:r>
              <a:rPr sz="650" spc="15" dirty="0">
                <a:latin typeface="Calibri"/>
                <a:cs typeface="Calibri"/>
              </a:rPr>
              <a:t>G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te</a:t>
            </a:r>
            <a:r>
              <a:rPr sz="650" spc="10" dirty="0">
                <a:latin typeface="Calibri"/>
                <a:cs typeface="Calibri"/>
              </a:rPr>
              <a:t>ch</a:t>
            </a:r>
            <a:r>
              <a:rPr sz="650" spc="5" dirty="0">
                <a:latin typeface="Calibri"/>
                <a:cs typeface="Calibri"/>
              </a:rPr>
              <a:t>ni</a:t>
            </a:r>
            <a:r>
              <a:rPr sz="650" spc="10" dirty="0">
                <a:latin typeface="Calibri"/>
                <a:cs typeface="Calibri"/>
              </a:rPr>
              <a:t>cal</a:t>
            </a:r>
            <a:r>
              <a:rPr sz="650" spc="5" dirty="0">
                <a:latin typeface="Calibri"/>
                <a:cs typeface="Calibri"/>
              </a:rPr>
              <a:t> 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0" dirty="0">
                <a:latin typeface="Calibri"/>
                <a:cs typeface="Calibri"/>
              </a:rPr>
              <a:t>inee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ing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8764693" y="2406017"/>
            <a:ext cx="105410" cy="394970"/>
          </a:xfrm>
          <a:custGeom>
            <a:avLst/>
            <a:gdLst/>
            <a:ahLst/>
            <a:cxnLst/>
            <a:rect l="l" t="t" r="r" b="b"/>
            <a:pathLst>
              <a:path w="105409" h="394969">
                <a:moveTo>
                  <a:pt x="0" y="0"/>
                </a:moveTo>
                <a:lnTo>
                  <a:pt x="0" y="394568"/>
                </a:lnTo>
                <a:lnTo>
                  <a:pt x="104807" y="394568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888024" y="3127309"/>
            <a:ext cx="838835" cy="425450"/>
          </a:xfrm>
          <a:custGeom>
            <a:avLst/>
            <a:gdLst/>
            <a:ahLst/>
            <a:cxnLst/>
            <a:rect l="l" t="t" r="r" b="b"/>
            <a:pathLst>
              <a:path w="838834" h="425450">
                <a:moveTo>
                  <a:pt x="0" y="425393"/>
                </a:moveTo>
                <a:lnTo>
                  <a:pt x="838457" y="425393"/>
                </a:lnTo>
                <a:lnTo>
                  <a:pt x="838457" y="0"/>
                </a:lnTo>
                <a:lnTo>
                  <a:pt x="0" y="0"/>
                </a:lnTo>
                <a:lnTo>
                  <a:pt x="0" y="425393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887995" y="3127333"/>
            <a:ext cx="635" cy="425450"/>
          </a:xfrm>
          <a:custGeom>
            <a:avLst/>
            <a:gdLst/>
            <a:ahLst/>
            <a:cxnLst/>
            <a:rect l="l" t="t" r="r" b="b"/>
            <a:pathLst>
              <a:path w="634" h="425450">
                <a:moveTo>
                  <a:pt x="0" y="425393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887995" y="3552703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3"/>
                </a:lnTo>
                <a:lnTo>
                  <a:pt x="0" y="23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8869529" y="3114979"/>
            <a:ext cx="838457" cy="41922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8869529" y="311497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 txBox="1"/>
          <p:nvPr/>
        </p:nvSpPr>
        <p:spPr>
          <a:xfrm>
            <a:off x="8981681" y="3167186"/>
            <a:ext cx="60833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Annie N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ble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ject </a:t>
            </a:r>
            <a:r>
              <a:rPr sz="650" spc="15" dirty="0">
                <a:latin typeface="Calibri"/>
                <a:cs typeface="Calibri"/>
              </a:rPr>
              <a:t>Manag</a:t>
            </a:r>
            <a:r>
              <a:rPr sz="650" spc="5" dirty="0">
                <a:latin typeface="Calibri"/>
                <a:cs typeface="Calibri"/>
              </a:rPr>
              <a:t>er </a:t>
            </a:r>
            <a:r>
              <a:rPr sz="650" spc="10" dirty="0">
                <a:latin typeface="Calibri"/>
                <a:cs typeface="Calibri"/>
              </a:rPr>
              <a:t>30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6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</a:t>
            </a:r>
            <a:r>
              <a:rPr sz="650" spc="5" dirty="0">
                <a:latin typeface="Calibri"/>
                <a:cs typeface="Calibri"/>
              </a:rPr>
              <a:t>1</a:t>
            </a:r>
            <a:r>
              <a:rPr sz="650" spc="10" dirty="0">
                <a:latin typeface="Calibri"/>
                <a:cs typeface="Calibri"/>
              </a:rPr>
              <a:t>6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8764693" y="2406017"/>
            <a:ext cx="105410" cy="918844"/>
          </a:xfrm>
          <a:custGeom>
            <a:avLst/>
            <a:gdLst/>
            <a:ahLst/>
            <a:cxnLst/>
            <a:rect l="l" t="t" r="r" b="b"/>
            <a:pathLst>
              <a:path w="105409" h="918845">
                <a:moveTo>
                  <a:pt x="0" y="0"/>
                </a:moveTo>
                <a:lnTo>
                  <a:pt x="0" y="918603"/>
                </a:lnTo>
                <a:lnTo>
                  <a:pt x="104807" y="918603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888024" y="365751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887995" y="3657532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887995" y="4076739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1"/>
                </a:lnTo>
                <a:lnTo>
                  <a:pt x="0" y="21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869529" y="3639015"/>
            <a:ext cx="838457" cy="41922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869529" y="363901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9007919" y="3691466"/>
            <a:ext cx="55562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Mark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Pratt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incipal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Hydrogeologist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8764693" y="2406017"/>
            <a:ext cx="105410" cy="1442720"/>
          </a:xfrm>
          <a:custGeom>
            <a:avLst/>
            <a:gdLst/>
            <a:ahLst/>
            <a:cxnLst/>
            <a:rect l="l" t="t" r="r" b="b"/>
            <a:pathLst>
              <a:path w="105409" h="1442720">
                <a:moveTo>
                  <a:pt x="0" y="0"/>
                </a:moveTo>
                <a:lnTo>
                  <a:pt x="0" y="1442639"/>
                </a:lnTo>
                <a:lnTo>
                  <a:pt x="104807" y="1442639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888024" y="418154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8887995" y="4181566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8887995" y="4600775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19"/>
                </a:lnTo>
                <a:lnTo>
                  <a:pt x="0" y="1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8869529" y="4163051"/>
            <a:ext cx="838457" cy="41922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8869529" y="416305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 txBox="1"/>
          <p:nvPr/>
        </p:nvSpPr>
        <p:spPr>
          <a:xfrm>
            <a:off x="8981409" y="4215747"/>
            <a:ext cx="61023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160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te</a:t>
            </a:r>
            <a:r>
              <a:rPr sz="650" spc="10" dirty="0">
                <a:latin typeface="Calibri"/>
                <a:cs typeface="Calibri"/>
              </a:rPr>
              <a:t>ven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K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nedy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incipal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15" dirty="0">
                <a:latin typeface="Calibri"/>
                <a:cs typeface="Calibri"/>
              </a:rPr>
              <a:t>d</a:t>
            </a:r>
            <a:r>
              <a:rPr sz="650" spc="10" dirty="0">
                <a:latin typeface="Calibri"/>
                <a:cs typeface="Calibri"/>
              </a:rPr>
              <a:t>v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so</a:t>
            </a:r>
            <a:r>
              <a:rPr sz="650" spc="5" dirty="0">
                <a:latin typeface="Calibri"/>
                <a:cs typeface="Calibri"/>
              </a:rPr>
              <a:t>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862448" y="4423486"/>
            <a:ext cx="84836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trole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spc="25" dirty="0">
                <a:latin typeface="Calibri"/>
                <a:cs typeface="Calibri"/>
              </a:rPr>
              <a:t>m</a:t>
            </a:r>
            <a:r>
              <a:rPr sz="650" spc="10" dirty="0">
                <a:latin typeface="Calibri"/>
                <a:cs typeface="Calibri"/>
              </a:rPr>
              <a:t>/Geothermal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8764693" y="2406017"/>
            <a:ext cx="105410" cy="1967230"/>
          </a:xfrm>
          <a:custGeom>
            <a:avLst/>
            <a:gdLst/>
            <a:ahLst/>
            <a:cxnLst/>
            <a:rect l="l" t="t" r="r" b="b"/>
            <a:pathLst>
              <a:path w="105409" h="1967229">
                <a:moveTo>
                  <a:pt x="0" y="0"/>
                </a:moveTo>
                <a:lnTo>
                  <a:pt x="0" y="1966675"/>
                </a:lnTo>
                <a:lnTo>
                  <a:pt x="104807" y="1966675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8888024" y="470558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8887995" y="4705600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8887995" y="5124811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18"/>
                </a:lnTo>
                <a:lnTo>
                  <a:pt x="0" y="1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869529" y="4687087"/>
            <a:ext cx="838457" cy="41922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869529" y="4687087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 txBox="1"/>
          <p:nvPr/>
        </p:nvSpPr>
        <p:spPr>
          <a:xfrm>
            <a:off x="8930288" y="4740027"/>
            <a:ext cx="71183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Mos</a:t>
            </a:r>
            <a:r>
              <a:rPr sz="650" spc="5" dirty="0">
                <a:latin typeface="Calibri"/>
                <a:cs typeface="Calibri"/>
              </a:rPr>
              <a:t>hta</a:t>
            </a:r>
            <a:r>
              <a:rPr sz="650" spc="10" dirty="0">
                <a:latin typeface="Calibri"/>
                <a:cs typeface="Calibri"/>
              </a:rPr>
              <a:t>k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Otherman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inic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pal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Advisor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troleum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8764693" y="2406017"/>
            <a:ext cx="105410" cy="2491105"/>
          </a:xfrm>
          <a:custGeom>
            <a:avLst/>
            <a:gdLst/>
            <a:ahLst/>
            <a:cxnLst/>
            <a:rect l="l" t="t" r="r" b="b"/>
            <a:pathLst>
              <a:path w="105409" h="2491104">
                <a:moveTo>
                  <a:pt x="0" y="0"/>
                </a:moveTo>
                <a:lnTo>
                  <a:pt x="0" y="2490711"/>
                </a:lnTo>
                <a:lnTo>
                  <a:pt x="104807" y="2490711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888024" y="522961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887995" y="5229634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887995" y="5648847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16"/>
                </a:lnTo>
                <a:lnTo>
                  <a:pt x="0" y="1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869529" y="5211123"/>
            <a:ext cx="838457" cy="41922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869529" y="521112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 txBox="1"/>
          <p:nvPr/>
        </p:nvSpPr>
        <p:spPr>
          <a:xfrm>
            <a:off x="8981039" y="5264308"/>
            <a:ext cx="61023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Cynt</a:t>
            </a:r>
            <a:r>
              <a:rPr sz="650" spc="10" dirty="0">
                <a:latin typeface="Calibri"/>
                <a:cs typeface="Calibri"/>
              </a:rPr>
              <a:t>h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C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owe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incipal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Adv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so</a:t>
            </a:r>
            <a:r>
              <a:rPr sz="650" spc="5" dirty="0">
                <a:latin typeface="Calibri"/>
                <a:cs typeface="Calibri"/>
              </a:rPr>
              <a:t>r 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v</a:t>
            </a:r>
            <a:r>
              <a:rPr sz="650" spc="10" dirty="0">
                <a:latin typeface="Calibri"/>
                <a:cs typeface="Calibri"/>
              </a:rPr>
              <a:t>ironment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8764693" y="2406017"/>
            <a:ext cx="105410" cy="3014980"/>
          </a:xfrm>
          <a:custGeom>
            <a:avLst/>
            <a:gdLst/>
            <a:ahLst/>
            <a:cxnLst/>
            <a:rect l="l" t="t" r="r" b="b"/>
            <a:pathLst>
              <a:path w="105409" h="3014979">
                <a:moveTo>
                  <a:pt x="0" y="0"/>
                </a:moveTo>
                <a:lnTo>
                  <a:pt x="0" y="3014747"/>
                </a:lnTo>
                <a:lnTo>
                  <a:pt x="104807" y="3014747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785716" y="1949770"/>
            <a:ext cx="838835" cy="474980"/>
          </a:xfrm>
          <a:custGeom>
            <a:avLst/>
            <a:gdLst/>
            <a:ahLst/>
            <a:cxnLst/>
            <a:rect l="l" t="t" r="r" b="b"/>
            <a:pathLst>
              <a:path w="838834" h="474980">
                <a:moveTo>
                  <a:pt x="0" y="474714"/>
                </a:moveTo>
                <a:lnTo>
                  <a:pt x="838457" y="474714"/>
                </a:lnTo>
                <a:lnTo>
                  <a:pt x="838457" y="0"/>
                </a:lnTo>
                <a:lnTo>
                  <a:pt x="0" y="0"/>
                </a:lnTo>
                <a:lnTo>
                  <a:pt x="0" y="474714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785694" y="1949797"/>
            <a:ext cx="635" cy="474980"/>
          </a:xfrm>
          <a:custGeom>
            <a:avLst/>
            <a:gdLst/>
            <a:ahLst/>
            <a:cxnLst/>
            <a:rect l="l" t="t" r="r" b="b"/>
            <a:pathLst>
              <a:path w="634" h="474980">
                <a:moveTo>
                  <a:pt x="0" y="474714"/>
                </a:moveTo>
                <a:lnTo>
                  <a:pt x="0" y="0"/>
                </a:lnTo>
                <a:lnTo>
                  <a:pt x="2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785694" y="2424485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6"/>
                </a:lnTo>
                <a:lnTo>
                  <a:pt x="0" y="2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767221" y="1931275"/>
            <a:ext cx="844622" cy="47471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767198" y="1931302"/>
            <a:ext cx="845185" cy="474980"/>
          </a:xfrm>
          <a:custGeom>
            <a:avLst/>
            <a:gdLst/>
            <a:ahLst/>
            <a:cxnLst/>
            <a:rect l="l" t="t" r="r" b="b"/>
            <a:pathLst>
              <a:path w="845184" h="474980">
                <a:moveTo>
                  <a:pt x="0" y="474714"/>
                </a:moveTo>
                <a:lnTo>
                  <a:pt x="0" y="0"/>
                </a:lnTo>
                <a:lnTo>
                  <a:pt x="844622" y="0"/>
                </a:lnTo>
                <a:lnTo>
                  <a:pt x="844622" y="474714"/>
                </a:lnTo>
                <a:lnTo>
                  <a:pt x="0" y="474714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791859" y="1955962"/>
            <a:ext cx="795655" cy="425450"/>
          </a:xfrm>
          <a:custGeom>
            <a:avLst/>
            <a:gdLst/>
            <a:ahLst/>
            <a:cxnLst/>
            <a:rect l="l" t="t" r="r" b="b"/>
            <a:pathLst>
              <a:path w="795654" h="425450">
                <a:moveTo>
                  <a:pt x="0" y="425393"/>
                </a:moveTo>
                <a:lnTo>
                  <a:pt x="0" y="0"/>
                </a:lnTo>
                <a:lnTo>
                  <a:pt x="795301" y="0"/>
                </a:lnTo>
                <a:lnTo>
                  <a:pt x="795301" y="425393"/>
                </a:lnTo>
                <a:lnTo>
                  <a:pt x="0" y="425393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 txBox="1"/>
          <p:nvPr/>
        </p:nvSpPr>
        <p:spPr>
          <a:xfrm>
            <a:off x="6797974" y="1962031"/>
            <a:ext cx="782320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Andrew Rado</a:t>
            </a:r>
            <a:r>
              <a:rPr sz="650" spc="5" dirty="0">
                <a:latin typeface="Calibri"/>
                <a:cs typeface="Calibri"/>
              </a:rPr>
              <a:t>jkovi</a:t>
            </a:r>
            <a:r>
              <a:rPr sz="650" spc="10" dirty="0">
                <a:latin typeface="Calibri"/>
                <a:cs typeface="Calibri"/>
              </a:rPr>
              <a:t>c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Manager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 </a:t>
            </a:r>
            <a:r>
              <a:rPr sz="650" spc="5" dirty="0">
                <a:latin typeface="Calibri"/>
                <a:cs typeface="Calibri"/>
              </a:rPr>
              <a:t>S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spc="10" dirty="0">
                <a:latin typeface="Calibri"/>
                <a:cs typeface="Calibri"/>
              </a:rPr>
              <a:t>sta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able</a:t>
            </a:r>
            <a:r>
              <a:rPr sz="650" spc="5" dirty="0">
                <a:latin typeface="Calibri"/>
                <a:cs typeface="Calibri"/>
              </a:rPr>
              <a:t> Dev</a:t>
            </a:r>
            <a:r>
              <a:rPr sz="650" spc="10" dirty="0">
                <a:latin typeface="Calibri"/>
                <a:cs typeface="Calibri"/>
              </a:rPr>
              <a:t>elopment</a:t>
            </a:r>
            <a:endParaRPr sz="65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h: </a:t>
            </a:r>
            <a:r>
              <a:rPr sz="650" spc="10" dirty="0">
                <a:latin typeface="Calibri"/>
                <a:cs typeface="Calibri"/>
              </a:rPr>
              <a:t>9092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1962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5404710" y="1197656"/>
            <a:ext cx="1788160" cy="734060"/>
          </a:xfrm>
          <a:custGeom>
            <a:avLst/>
            <a:gdLst/>
            <a:ahLst/>
            <a:cxnLst/>
            <a:rect l="l" t="t" r="r" b="b"/>
            <a:pathLst>
              <a:path w="1788159" h="734060">
                <a:moveTo>
                  <a:pt x="0" y="0"/>
                </a:moveTo>
                <a:lnTo>
                  <a:pt x="0" y="604182"/>
                </a:lnTo>
                <a:lnTo>
                  <a:pt x="1787886" y="604182"/>
                </a:lnTo>
                <a:lnTo>
                  <a:pt x="1787886" y="73365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7309752" y="260327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7309728" y="2603299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7309728" y="3022502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5"/>
                </a:lnTo>
                <a:lnTo>
                  <a:pt x="0" y="2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7297422" y="2590943"/>
            <a:ext cx="838457" cy="4192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297422" y="259094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 txBox="1"/>
          <p:nvPr/>
        </p:nvSpPr>
        <p:spPr>
          <a:xfrm>
            <a:off x="7466938" y="2591118"/>
            <a:ext cx="493395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5" dirty="0">
                <a:latin typeface="Calibri"/>
                <a:cs typeface="Calibri"/>
              </a:rPr>
              <a:t>Naomi</a:t>
            </a:r>
            <a:r>
              <a:rPr sz="650" spc="5" dirty="0">
                <a:latin typeface="Calibri"/>
                <a:cs typeface="Calibri"/>
              </a:rPr>
              <a:t> P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5" dirty="0">
                <a:latin typeface="Calibri"/>
                <a:cs typeface="Calibri"/>
              </a:rPr>
              <a:t>le</a:t>
            </a:r>
            <a:r>
              <a:rPr sz="650" spc="15" dirty="0">
                <a:latin typeface="Calibri"/>
                <a:cs typeface="Calibri"/>
              </a:rPr>
              <a:t>n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7383487" y="2694987"/>
            <a:ext cx="6604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 marR="5080" indent="-23495" algn="just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5" dirty="0">
                <a:latin typeface="Calibri"/>
                <a:cs typeface="Calibri"/>
              </a:rPr>
              <a:t>ram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0" dirty="0">
                <a:latin typeface="Calibri"/>
                <a:cs typeface="Calibri"/>
              </a:rPr>
              <a:t>er</a:t>
            </a:r>
            <a:r>
              <a:rPr sz="650" spc="5" dirty="0">
                <a:latin typeface="Calibri"/>
                <a:cs typeface="Calibri"/>
              </a:rPr>
              <a:t> 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v</a:t>
            </a:r>
            <a:r>
              <a:rPr sz="650" spc="10" dirty="0">
                <a:latin typeface="Calibri"/>
                <a:cs typeface="Calibri"/>
              </a:rPr>
              <a:t>ironment</a:t>
            </a:r>
            <a:r>
              <a:rPr sz="650" dirty="0">
                <a:latin typeface="Calibri"/>
                <a:cs typeface="Calibri"/>
              </a:rPr>
              <a:t> (</a:t>
            </a:r>
            <a:r>
              <a:rPr sz="650" spc="15" dirty="0">
                <a:latin typeface="Calibri"/>
                <a:cs typeface="Calibri"/>
              </a:rPr>
              <a:t>.</a:t>
            </a:r>
            <a:r>
              <a:rPr sz="650" spc="10" dirty="0">
                <a:latin typeface="Calibri"/>
                <a:cs typeface="Calibri"/>
              </a:rPr>
              <a:t>4</a:t>
            </a:r>
            <a:r>
              <a:rPr sz="650" spc="5" dirty="0">
                <a:latin typeface="Calibri"/>
                <a:cs typeface="Calibri"/>
              </a:rPr>
              <a:t>) </a:t>
            </a:r>
            <a:r>
              <a:rPr sz="650" spc="10" dirty="0">
                <a:latin typeface="Calibri"/>
                <a:cs typeface="Calibri"/>
              </a:rPr>
              <a:t>F</a:t>
            </a:r>
            <a:r>
              <a:rPr sz="650" spc="5" dirty="0">
                <a:latin typeface="Calibri"/>
                <a:cs typeface="Calibri"/>
              </a:rPr>
              <a:t>ull ti</a:t>
            </a:r>
            <a:r>
              <a:rPr sz="650" spc="15" dirty="0">
                <a:latin typeface="Calibri"/>
                <a:cs typeface="Calibri"/>
              </a:rPr>
              <a:t>m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dirty="0">
                <a:latin typeface="Calibri"/>
                <a:cs typeface="Calibri"/>
              </a:rPr>
              <a:t>(</a:t>
            </a:r>
            <a:r>
              <a:rPr sz="650" spc="10" dirty="0">
                <a:latin typeface="Calibri"/>
                <a:cs typeface="Calibri"/>
              </a:rPr>
              <a:t>F</a:t>
            </a:r>
            <a:r>
              <a:rPr sz="650" spc="5" dirty="0">
                <a:latin typeface="Calibri"/>
                <a:cs typeface="Calibri"/>
              </a:rPr>
              <a:t>T</a:t>
            </a:r>
            <a:r>
              <a:rPr sz="650" spc="10" dirty="0">
                <a:latin typeface="Calibri"/>
                <a:cs typeface="Calibri"/>
              </a:rPr>
              <a:t>E 1</a:t>
            </a:r>
            <a:r>
              <a:rPr sz="650" spc="5" dirty="0">
                <a:latin typeface="Calibri"/>
                <a:cs typeface="Calibri"/>
              </a:rPr>
              <a:t>)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03" name="object 203"/>
          <p:cNvSpPr/>
          <p:nvPr/>
        </p:nvSpPr>
        <p:spPr>
          <a:xfrm>
            <a:off x="7192591" y="2406017"/>
            <a:ext cx="105410" cy="394970"/>
          </a:xfrm>
          <a:custGeom>
            <a:avLst/>
            <a:gdLst/>
            <a:ahLst/>
            <a:cxnLst/>
            <a:rect l="l" t="t" r="r" b="b"/>
            <a:pathLst>
              <a:path w="105409" h="394969">
                <a:moveTo>
                  <a:pt x="0" y="0"/>
                </a:moveTo>
                <a:lnTo>
                  <a:pt x="0" y="394568"/>
                </a:lnTo>
                <a:lnTo>
                  <a:pt x="104807" y="394568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7309752" y="315197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309728" y="3151993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309728" y="3571199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3"/>
                </a:lnTo>
                <a:lnTo>
                  <a:pt x="0" y="23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297422" y="3139640"/>
            <a:ext cx="838457" cy="41922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297422" y="313964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 txBox="1"/>
          <p:nvPr/>
        </p:nvSpPr>
        <p:spPr>
          <a:xfrm>
            <a:off x="7325831" y="3191723"/>
            <a:ext cx="7747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7960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S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an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Ha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ris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enio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ject </a:t>
            </a:r>
            <a:r>
              <a:rPr sz="650" spc="10" dirty="0">
                <a:latin typeface="Calibri"/>
                <a:cs typeface="Calibri"/>
              </a:rPr>
              <a:t>Office</a:t>
            </a:r>
            <a:r>
              <a:rPr sz="650" spc="5" dirty="0">
                <a:latin typeface="Calibri"/>
                <a:cs typeface="Calibri"/>
              </a:rPr>
              <a:t>r</a:t>
            </a:r>
            <a:endParaRPr sz="650">
              <a:latin typeface="Calibri"/>
              <a:cs typeface="Calibri"/>
            </a:endParaRPr>
          </a:p>
          <a:p>
            <a:pPr marL="161290">
              <a:lnSpc>
                <a:spcPct val="100000"/>
              </a:lnSpc>
              <a:spcBef>
                <a:spcPts val="35"/>
              </a:spcBef>
            </a:pP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v</a:t>
            </a:r>
            <a:r>
              <a:rPr sz="650" spc="10" dirty="0">
                <a:latin typeface="Calibri"/>
                <a:cs typeface="Calibri"/>
              </a:rPr>
              <a:t>ironment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7309752" y="470558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309728" y="4705600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309728" y="5124811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18"/>
                </a:lnTo>
                <a:lnTo>
                  <a:pt x="0" y="1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7297422" y="4687087"/>
            <a:ext cx="838457" cy="41922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7297422" y="4687087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 txBox="1"/>
          <p:nvPr/>
        </p:nvSpPr>
        <p:spPr>
          <a:xfrm>
            <a:off x="7478283" y="4688240"/>
            <a:ext cx="470534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K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rry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Martin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7338902" y="4792110"/>
            <a:ext cx="7493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5" dirty="0">
                <a:latin typeface="Calibri"/>
                <a:cs typeface="Calibri"/>
              </a:rPr>
              <a:t>ram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0" dirty="0">
                <a:latin typeface="Calibri"/>
                <a:cs typeface="Calibri"/>
              </a:rPr>
              <a:t>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Qual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ty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an</a:t>
            </a:r>
            <a:r>
              <a:rPr sz="650" spc="15" dirty="0">
                <a:latin typeface="Calibri"/>
                <a:cs typeface="Calibri"/>
              </a:rPr>
              <a:t>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Bu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ss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y</a:t>
            </a:r>
            <a:r>
              <a:rPr sz="650" spc="10" dirty="0">
                <a:latin typeface="Calibri"/>
                <a:cs typeface="Calibri"/>
              </a:rPr>
              <a:t>stems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7192591" y="2406017"/>
            <a:ext cx="105410" cy="2491105"/>
          </a:xfrm>
          <a:custGeom>
            <a:avLst/>
            <a:gdLst/>
            <a:ahLst/>
            <a:cxnLst/>
            <a:rect l="l" t="t" r="r" b="b"/>
            <a:pathLst>
              <a:path w="105409" h="2491104">
                <a:moveTo>
                  <a:pt x="0" y="0"/>
                </a:moveTo>
                <a:lnTo>
                  <a:pt x="0" y="2490711"/>
                </a:lnTo>
                <a:lnTo>
                  <a:pt x="104807" y="2490711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833787" y="5229618"/>
            <a:ext cx="845185" cy="419734"/>
          </a:xfrm>
          <a:custGeom>
            <a:avLst/>
            <a:gdLst/>
            <a:ahLst/>
            <a:cxnLst/>
            <a:rect l="l" t="t" r="r" b="b"/>
            <a:pathLst>
              <a:path w="845184" h="419735">
                <a:moveTo>
                  <a:pt x="0" y="419228"/>
                </a:moveTo>
                <a:lnTo>
                  <a:pt x="844622" y="419228"/>
                </a:lnTo>
                <a:lnTo>
                  <a:pt x="844622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833762" y="5229634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5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833762" y="5648847"/>
            <a:ext cx="845185" cy="635"/>
          </a:xfrm>
          <a:custGeom>
            <a:avLst/>
            <a:gdLst/>
            <a:ahLst/>
            <a:cxnLst/>
            <a:rect l="l" t="t" r="r" b="b"/>
            <a:pathLst>
              <a:path w="845184" h="635">
                <a:moveTo>
                  <a:pt x="844622" y="0"/>
                </a:moveTo>
                <a:lnTo>
                  <a:pt x="844622" y="16"/>
                </a:lnTo>
                <a:lnTo>
                  <a:pt x="0" y="1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821457" y="5211123"/>
            <a:ext cx="838457" cy="41922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821457" y="521112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8018962" y="5212522"/>
            <a:ext cx="43815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Jar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ed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C</a:t>
            </a:r>
            <a:r>
              <a:rPr sz="650" spc="5" dirty="0">
                <a:latin typeface="Calibri"/>
                <a:cs typeface="Calibri"/>
              </a:rPr>
              <a:t>ook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7854724" y="5316392"/>
            <a:ext cx="76454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jec</a:t>
            </a:r>
            <a:r>
              <a:rPr sz="650" spc="10" dirty="0">
                <a:latin typeface="Calibri"/>
                <a:cs typeface="Calibri"/>
              </a:rPr>
              <a:t>ts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and</a:t>
            </a:r>
            <a:r>
              <a:rPr sz="650" spc="5" dirty="0">
                <a:latin typeface="Calibri"/>
                <a:cs typeface="Calibri"/>
              </a:rPr>
              <a:t> Systems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Officer</a:t>
            </a:r>
            <a:endParaRPr sz="65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30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6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2016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7716625" y="5106334"/>
            <a:ext cx="105410" cy="314960"/>
          </a:xfrm>
          <a:custGeom>
            <a:avLst/>
            <a:gdLst/>
            <a:ahLst/>
            <a:cxnLst/>
            <a:rect l="l" t="t" r="r" b="b"/>
            <a:pathLst>
              <a:path w="105409" h="314960">
                <a:moveTo>
                  <a:pt x="0" y="0"/>
                </a:moveTo>
                <a:lnTo>
                  <a:pt x="0" y="314421"/>
                </a:lnTo>
                <a:lnTo>
                  <a:pt x="104807" y="314421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309752" y="575365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309728" y="5753668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7309728" y="6172882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14"/>
                </a:lnTo>
                <a:lnTo>
                  <a:pt x="0" y="14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297422" y="5735158"/>
            <a:ext cx="838457" cy="41922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297422" y="573515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 txBox="1"/>
          <p:nvPr/>
        </p:nvSpPr>
        <p:spPr>
          <a:xfrm>
            <a:off x="7510588" y="5736802"/>
            <a:ext cx="40640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Mark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R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tch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7382748" y="5840672"/>
            <a:ext cx="6604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5" dirty="0">
                <a:latin typeface="Calibri"/>
                <a:cs typeface="Calibri"/>
              </a:rPr>
              <a:t>ram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0" dirty="0">
                <a:latin typeface="Calibri"/>
                <a:cs typeface="Calibri"/>
              </a:rPr>
              <a:t>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C</a:t>
            </a:r>
            <a:r>
              <a:rPr sz="650" spc="15" dirty="0">
                <a:latin typeface="Calibri"/>
                <a:cs typeface="Calibri"/>
              </a:rPr>
              <a:t>ommu</a:t>
            </a:r>
            <a:r>
              <a:rPr sz="650" spc="5" dirty="0">
                <a:latin typeface="Calibri"/>
                <a:cs typeface="Calibri"/>
              </a:rPr>
              <a:t>nity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5" dirty="0">
                <a:latin typeface="Calibri"/>
                <a:cs typeface="Calibri"/>
              </a:rPr>
              <a:t>agemen</a:t>
            </a:r>
            <a:r>
              <a:rPr sz="650" spc="5" dirty="0">
                <a:latin typeface="Calibri"/>
                <a:cs typeface="Calibri"/>
              </a:rPr>
              <a:t>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7192591" y="2406017"/>
            <a:ext cx="105410" cy="3538854"/>
          </a:xfrm>
          <a:custGeom>
            <a:avLst/>
            <a:gdLst/>
            <a:ahLst/>
            <a:cxnLst/>
            <a:rect l="l" t="t" r="r" b="b"/>
            <a:pathLst>
              <a:path w="105409" h="3538854">
                <a:moveTo>
                  <a:pt x="0" y="0"/>
                </a:moveTo>
                <a:lnTo>
                  <a:pt x="0" y="3538783"/>
                </a:lnTo>
                <a:lnTo>
                  <a:pt x="104807" y="3538783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309752" y="680172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309728" y="6801736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4">
                <a:moveTo>
                  <a:pt x="0" y="419228"/>
                </a:moveTo>
                <a:lnTo>
                  <a:pt x="0" y="0"/>
                </a:lnTo>
                <a:lnTo>
                  <a:pt x="2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309728" y="7220954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4">
                <a:moveTo>
                  <a:pt x="838457" y="0"/>
                </a:moveTo>
                <a:lnTo>
                  <a:pt x="838457" y="11"/>
                </a:lnTo>
                <a:lnTo>
                  <a:pt x="0" y="11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297422" y="6783230"/>
            <a:ext cx="838457" cy="41922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297422" y="678323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7382698" y="6837150"/>
            <a:ext cx="6604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Sa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ah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H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5" dirty="0">
                <a:latin typeface="Calibri"/>
                <a:cs typeface="Calibri"/>
              </a:rPr>
              <a:t>ll</a:t>
            </a:r>
            <a:r>
              <a:rPr sz="650" spc="10" dirty="0">
                <a:latin typeface="Calibri"/>
                <a:cs typeface="Calibri"/>
              </a:rPr>
              <a:t> </a:t>
            </a:r>
            <a:r>
              <a:rPr sz="650" spc="5" dirty="0">
                <a:latin typeface="Calibri"/>
                <a:cs typeface="Calibri"/>
              </a:rPr>
              <a:t>- 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eave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5" dirty="0">
                <a:latin typeface="Calibri"/>
                <a:cs typeface="Calibri"/>
              </a:rPr>
              <a:t>ram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0" dirty="0">
                <a:latin typeface="Calibri"/>
                <a:cs typeface="Calibri"/>
              </a:rPr>
              <a:t>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an</a:t>
            </a:r>
            <a:r>
              <a:rPr sz="650" spc="5" dirty="0">
                <a:latin typeface="Calibri"/>
                <a:cs typeface="Calibri"/>
              </a:rPr>
              <a:t>nin</a:t>
            </a:r>
            <a:r>
              <a:rPr sz="650" spc="10" dirty="0">
                <a:latin typeface="Calibri"/>
                <a:cs typeface="Calibri"/>
              </a:rPr>
              <a:t>g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dirty="0">
                <a:latin typeface="Calibri"/>
                <a:cs typeface="Calibri"/>
              </a:rPr>
              <a:t>(.</a:t>
            </a:r>
            <a:r>
              <a:rPr sz="650" spc="10" dirty="0">
                <a:latin typeface="Calibri"/>
                <a:cs typeface="Calibri"/>
              </a:rPr>
              <a:t>6</a:t>
            </a:r>
            <a:r>
              <a:rPr sz="650" spc="5" dirty="0">
                <a:latin typeface="Calibri"/>
                <a:cs typeface="Calibri"/>
              </a:rPr>
              <a:t>)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40" name="object 240"/>
          <p:cNvSpPr/>
          <p:nvPr/>
        </p:nvSpPr>
        <p:spPr>
          <a:xfrm>
            <a:off x="7192591" y="2406017"/>
            <a:ext cx="105410" cy="4587240"/>
          </a:xfrm>
          <a:custGeom>
            <a:avLst/>
            <a:gdLst/>
            <a:ahLst/>
            <a:cxnLst/>
            <a:rect l="l" t="t" r="r" b="b"/>
            <a:pathLst>
              <a:path w="105409" h="4587240">
                <a:moveTo>
                  <a:pt x="0" y="0"/>
                </a:moveTo>
                <a:lnTo>
                  <a:pt x="0" y="4586854"/>
                </a:lnTo>
                <a:lnTo>
                  <a:pt x="104807" y="4586854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4831370" y="1949770"/>
            <a:ext cx="838835" cy="456565"/>
          </a:xfrm>
          <a:custGeom>
            <a:avLst/>
            <a:gdLst/>
            <a:ahLst/>
            <a:cxnLst/>
            <a:rect l="l" t="t" r="r" b="b"/>
            <a:pathLst>
              <a:path w="838835" h="456564">
                <a:moveTo>
                  <a:pt x="0" y="456219"/>
                </a:moveTo>
                <a:lnTo>
                  <a:pt x="838457" y="456219"/>
                </a:lnTo>
                <a:lnTo>
                  <a:pt x="838457" y="0"/>
                </a:lnTo>
                <a:lnTo>
                  <a:pt x="0" y="0"/>
                </a:lnTo>
                <a:lnTo>
                  <a:pt x="0" y="456219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831355" y="1949797"/>
            <a:ext cx="635" cy="456565"/>
          </a:xfrm>
          <a:custGeom>
            <a:avLst/>
            <a:gdLst/>
            <a:ahLst/>
            <a:cxnLst/>
            <a:rect l="l" t="t" r="r" b="b"/>
            <a:pathLst>
              <a:path w="635" h="456564">
                <a:moveTo>
                  <a:pt x="0" y="456219"/>
                </a:moveTo>
                <a:lnTo>
                  <a:pt x="0" y="0"/>
                </a:lnTo>
                <a:lnTo>
                  <a:pt x="15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831355" y="2405989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7"/>
                </a:lnTo>
                <a:lnTo>
                  <a:pt x="0" y="27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812875" y="1931275"/>
            <a:ext cx="838457" cy="45621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812860" y="1931302"/>
            <a:ext cx="838835" cy="456565"/>
          </a:xfrm>
          <a:custGeom>
            <a:avLst/>
            <a:gdLst/>
            <a:ahLst/>
            <a:cxnLst/>
            <a:rect l="l" t="t" r="r" b="b"/>
            <a:pathLst>
              <a:path w="838835" h="456564">
                <a:moveTo>
                  <a:pt x="0" y="456219"/>
                </a:moveTo>
                <a:lnTo>
                  <a:pt x="0" y="0"/>
                </a:lnTo>
                <a:lnTo>
                  <a:pt x="838457" y="0"/>
                </a:lnTo>
                <a:lnTo>
                  <a:pt x="838457" y="456219"/>
                </a:lnTo>
                <a:lnTo>
                  <a:pt x="0" y="45621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837520" y="1955962"/>
            <a:ext cx="795655" cy="407034"/>
          </a:xfrm>
          <a:custGeom>
            <a:avLst/>
            <a:gdLst/>
            <a:ahLst/>
            <a:cxnLst/>
            <a:rect l="l" t="t" r="r" b="b"/>
            <a:pathLst>
              <a:path w="795654" h="407035">
                <a:moveTo>
                  <a:pt x="0" y="406898"/>
                </a:moveTo>
                <a:lnTo>
                  <a:pt x="0" y="0"/>
                </a:lnTo>
                <a:lnTo>
                  <a:pt x="795301" y="0"/>
                </a:lnTo>
                <a:lnTo>
                  <a:pt x="795301" y="406898"/>
                </a:lnTo>
                <a:lnTo>
                  <a:pt x="0" y="40689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 txBox="1"/>
          <p:nvPr/>
        </p:nvSpPr>
        <p:spPr>
          <a:xfrm>
            <a:off x="4837002" y="1951549"/>
            <a:ext cx="794385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Davi</a:t>
            </a:r>
            <a:r>
              <a:rPr sz="650" spc="10" dirty="0">
                <a:latin typeface="Calibri"/>
                <a:cs typeface="Calibri"/>
              </a:rPr>
              <a:t>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Boo</a:t>
            </a:r>
            <a:r>
              <a:rPr sz="650" spc="10" dirty="0">
                <a:latin typeface="Calibri"/>
                <a:cs typeface="Calibri"/>
              </a:rPr>
              <a:t>throyd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Manager</a:t>
            </a:r>
            <a:r>
              <a:rPr sz="650" spc="5" dirty="0">
                <a:latin typeface="Calibri"/>
                <a:cs typeface="Calibri"/>
              </a:rPr>
              <a:t> Earth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Resou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ces</a:t>
            </a:r>
            <a:r>
              <a:rPr sz="650" spc="5" dirty="0">
                <a:latin typeface="Calibri"/>
                <a:cs typeface="Calibri"/>
              </a:rPr>
              <a:t> Tenements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h: </a:t>
            </a:r>
            <a:r>
              <a:rPr sz="650" spc="10" dirty="0">
                <a:latin typeface="Calibri"/>
                <a:cs typeface="Calibri"/>
              </a:rPr>
              <a:t>9092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1971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5232086" y="1197656"/>
            <a:ext cx="172720" cy="734060"/>
          </a:xfrm>
          <a:custGeom>
            <a:avLst/>
            <a:gdLst/>
            <a:ahLst/>
            <a:cxnLst/>
            <a:rect l="l" t="t" r="r" b="b"/>
            <a:pathLst>
              <a:path w="172720" h="734060">
                <a:moveTo>
                  <a:pt x="172623" y="0"/>
                </a:moveTo>
                <a:lnTo>
                  <a:pt x="172623" y="604182"/>
                </a:lnTo>
                <a:lnTo>
                  <a:pt x="0" y="604182"/>
                </a:lnTo>
                <a:lnTo>
                  <a:pt x="0" y="73365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355406" y="259710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355389" y="2597134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5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355389" y="3016337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5"/>
                </a:lnTo>
                <a:lnTo>
                  <a:pt x="0" y="2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5336911" y="2578613"/>
            <a:ext cx="838457" cy="41922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5336911" y="257861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 txBox="1"/>
          <p:nvPr/>
        </p:nvSpPr>
        <p:spPr>
          <a:xfrm>
            <a:off x="5519085" y="2632424"/>
            <a:ext cx="47815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604" algn="just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Vick</a:t>
            </a:r>
            <a:r>
              <a:rPr sz="650" spc="10" dirty="0">
                <a:latin typeface="Calibri"/>
                <a:cs typeface="Calibri"/>
              </a:rPr>
              <a:t>ey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D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ds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5" dirty="0">
                <a:latin typeface="Calibri"/>
                <a:cs typeface="Calibri"/>
              </a:rPr>
              <a:t>Tea</a:t>
            </a:r>
            <a:r>
              <a:rPr sz="650" spc="20" dirty="0">
                <a:latin typeface="Calibri"/>
                <a:cs typeface="Calibri"/>
              </a:rPr>
              <a:t>m</a:t>
            </a:r>
            <a:r>
              <a:rPr sz="650" spc="5" dirty="0">
                <a:latin typeface="Calibri"/>
                <a:cs typeface="Calibri"/>
              </a:rPr>
              <a:t> Leader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Northwest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55" name="object 255"/>
          <p:cNvSpPr/>
          <p:nvPr/>
        </p:nvSpPr>
        <p:spPr>
          <a:xfrm>
            <a:off x="5232087" y="2387521"/>
            <a:ext cx="105410" cy="401320"/>
          </a:xfrm>
          <a:custGeom>
            <a:avLst/>
            <a:gdLst/>
            <a:ahLst/>
            <a:cxnLst/>
            <a:rect l="l" t="t" r="r" b="b"/>
            <a:pathLst>
              <a:path w="105410" h="401319">
                <a:moveTo>
                  <a:pt x="0" y="0"/>
                </a:moveTo>
                <a:lnTo>
                  <a:pt x="0" y="400733"/>
                </a:lnTo>
                <a:lnTo>
                  <a:pt x="104807" y="400733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309752" y="4206207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309728" y="4206226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2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309728" y="4625435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19"/>
                </a:lnTo>
                <a:lnTo>
                  <a:pt x="0" y="1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297422" y="4187711"/>
            <a:ext cx="838457" cy="41922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297422" y="418771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 txBox="1"/>
          <p:nvPr/>
        </p:nvSpPr>
        <p:spPr>
          <a:xfrm>
            <a:off x="7318729" y="4294537"/>
            <a:ext cx="78867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 marR="5080" indent="-7620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Lea</a:t>
            </a:r>
            <a:r>
              <a:rPr sz="650" spc="10" dirty="0">
                <a:latin typeface="Calibri"/>
                <a:cs typeface="Calibri"/>
              </a:rPr>
              <a:t>h</a:t>
            </a:r>
            <a:r>
              <a:rPr sz="650" spc="5" dirty="0">
                <a:latin typeface="Calibri"/>
                <a:cs typeface="Calibri"/>
              </a:rPr>
              <a:t> Di</a:t>
            </a:r>
            <a:r>
              <a:rPr sz="650" spc="15" dirty="0">
                <a:latin typeface="Calibri"/>
                <a:cs typeface="Calibri"/>
              </a:rPr>
              <a:t>aman</a:t>
            </a:r>
            <a:r>
              <a:rPr sz="650" spc="10" dirty="0">
                <a:latin typeface="Calibri"/>
                <a:cs typeface="Calibri"/>
              </a:rPr>
              <a:t>top</a:t>
            </a:r>
            <a:r>
              <a:rPr sz="650" spc="5" dirty="0">
                <a:latin typeface="Calibri"/>
                <a:cs typeface="Calibri"/>
              </a:rPr>
              <a:t>oulos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enio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ject </a:t>
            </a:r>
            <a:r>
              <a:rPr sz="650" spc="10" dirty="0">
                <a:latin typeface="Calibri"/>
                <a:cs typeface="Calibri"/>
              </a:rPr>
              <a:t>Office</a:t>
            </a:r>
            <a:r>
              <a:rPr sz="650" spc="5" dirty="0">
                <a:latin typeface="Calibri"/>
                <a:cs typeface="Calibri"/>
              </a:rPr>
              <a:t>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62" name="object 262"/>
          <p:cNvSpPr/>
          <p:nvPr/>
        </p:nvSpPr>
        <p:spPr>
          <a:xfrm>
            <a:off x="5355406" y="333075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5355389" y="3330781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5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5355389" y="3749987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2"/>
                </a:lnTo>
                <a:lnTo>
                  <a:pt x="0" y="22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5336911" y="3312263"/>
            <a:ext cx="838457" cy="41922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5336911" y="331226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 txBox="1"/>
          <p:nvPr/>
        </p:nvSpPr>
        <p:spPr>
          <a:xfrm>
            <a:off x="5417607" y="3366442"/>
            <a:ext cx="67627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Mar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spc="5" dirty="0">
                <a:latin typeface="Calibri"/>
                <a:cs typeface="Calibri"/>
              </a:rPr>
              <a:t> Clo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y</a:t>
            </a:r>
            <a:r>
              <a:rPr sz="650" spc="5" dirty="0">
                <a:latin typeface="Calibri"/>
                <a:cs typeface="Calibri"/>
              </a:rPr>
              <a:t> Tenement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Of</a:t>
            </a:r>
            <a:r>
              <a:rPr sz="650" dirty="0">
                <a:latin typeface="Calibri"/>
                <a:cs typeface="Calibri"/>
              </a:rPr>
              <a:t>fi</a:t>
            </a:r>
            <a:r>
              <a:rPr sz="650" spc="10" dirty="0">
                <a:latin typeface="Calibri"/>
                <a:cs typeface="Calibri"/>
              </a:rPr>
              <a:t>cer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Northeast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68" name="object 268"/>
          <p:cNvSpPr/>
          <p:nvPr/>
        </p:nvSpPr>
        <p:spPr>
          <a:xfrm>
            <a:off x="5232087" y="2387521"/>
            <a:ext cx="105410" cy="1134745"/>
          </a:xfrm>
          <a:custGeom>
            <a:avLst/>
            <a:gdLst/>
            <a:ahLst/>
            <a:cxnLst/>
            <a:rect l="l" t="t" r="r" b="b"/>
            <a:pathLst>
              <a:path w="105410" h="1134745">
                <a:moveTo>
                  <a:pt x="0" y="0"/>
                </a:moveTo>
                <a:lnTo>
                  <a:pt x="0" y="1134383"/>
                </a:lnTo>
                <a:lnTo>
                  <a:pt x="104807" y="1134383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5355406" y="395960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5355389" y="3959623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5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5355389" y="4378830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0"/>
                </a:lnTo>
                <a:lnTo>
                  <a:pt x="0" y="2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5336911" y="3941106"/>
            <a:ext cx="838457" cy="419228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5336911" y="394110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 txBox="1"/>
          <p:nvPr/>
        </p:nvSpPr>
        <p:spPr>
          <a:xfrm>
            <a:off x="5517186" y="3995529"/>
            <a:ext cx="47815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Sa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ah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20" dirty="0">
                <a:latin typeface="Calibri"/>
                <a:cs typeface="Calibri"/>
              </a:rPr>
              <a:t>M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5" dirty="0">
                <a:latin typeface="Calibri"/>
                <a:cs typeface="Calibri"/>
              </a:rPr>
              <a:t>l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 Tea</a:t>
            </a:r>
            <a:r>
              <a:rPr sz="650" spc="20" dirty="0">
                <a:latin typeface="Calibri"/>
                <a:cs typeface="Calibri"/>
              </a:rPr>
              <a:t>m</a:t>
            </a:r>
            <a:r>
              <a:rPr sz="650" spc="5" dirty="0">
                <a:latin typeface="Calibri"/>
                <a:cs typeface="Calibri"/>
              </a:rPr>
              <a:t> Leader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out</a:t>
            </a:r>
            <a:r>
              <a:rPr sz="650" spc="15" dirty="0">
                <a:latin typeface="Calibri"/>
                <a:cs typeface="Calibri"/>
              </a:rPr>
              <a:t>hw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5232087" y="2387521"/>
            <a:ext cx="105410" cy="1763395"/>
          </a:xfrm>
          <a:custGeom>
            <a:avLst/>
            <a:gdLst/>
            <a:ahLst/>
            <a:cxnLst/>
            <a:rect l="l" t="t" r="r" b="b"/>
            <a:pathLst>
              <a:path w="105410" h="1763395">
                <a:moveTo>
                  <a:pt x="0" y="0"/>
                </a:moveTo>
                <a:lnTo>
                  <a:pt x="0" y="1763226"/>
                </a:lnTo>
                <a:lnTo>
                  <a:pt x="104807" y="1763226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5355406" y="458844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5355389" y="4588463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5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5355389" y="5007673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18"/>
                </a:lnTo>
                <a:lnTo>
                  <a:pt x="0" y="1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5336911" y="4569949"/>
            <a:ext cx="838457" cy="41922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5336911" y="456994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 txBox="1"/>
          <p:nvPr/>
        </p:nvSpPr>
        <p:spPr>
          <a:xfrm>
            <a:off x="5417780" y="4624740"/>
            <a:ext cx="67627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Mar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Schmidt</a:t>
            </a:r>
            <a:r>
              <a:rPr sz="650" spc="5" dirty="0">
                <a:latin typeface="Calibri"/>
                <a:cs typeface="Calibri"/>
              </a:rPr>
              <a:t> Tenement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Off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cer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out</a:t>
            </a:r>
            <a:r>
              <a:rPr sz="650" spc="15" dirty="0">
                <a:latin typeface="Calibri"/>
                <a:cs typeface="Calibri"/>
              </a:rPr>
              <a:t>hw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82" name="object 282"/>
          <p:cNvSpPr/>
          <p:nvPr/>
        </p:nvSpPr>
        <p:spPr>
          <a:xfrm>
            <a:off x="5232087" y="2387521"/>
            <a:ext cx="105410" cy="2392680"/>
          </a:xfrm>
          <a:custGeom>
            <a:avLst/>
            <a:gdLst/>
            <a:ahLst/>
            <a:cxnLst/>
            <a:rect l="l" t="t" r="r" b="b"/>
            <a:pathLst>
              <a:path w="105410" h="2392679">
                <a:moveTo>
                  <a:pt x="0" y="0"/>
                </a:moveTo>
                <a:lnTo>
                  <a:pt x="0" y="2392069"/>
                </a:lnTo>
                <a:lnTo>
                  <a:pt x="104807" y="2392069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5355406" y="521728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355389" y="5217304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5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355389" y="5636516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16"/>
                </a:lnTo>
                <a:lnTo>
                  <a:pt x="0" y="1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5336911" y="5198792"/>
            <a:ext cx="838457" cy="4192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5336911" y="519879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 txBox="1"/>
          <p:nvPr/>
        </p:nvSpPr>
        <p:spPr>
          <a:xfrm>
            <a:off x="5419704" y="5253827"/>
            <a:ext cx="67627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127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Joan</a:t>
            </a:r>
            <a:r>
              <a:rPr sz="650" spc="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Wood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u="heavy" spc="5" dirty="0">
                <a:latin typeface="Calibri"/>
                <a:cs typeface="Calibri"/>
              </a:rPr>
              <a:t>T</a:t>
            </a:r>
            <a:r>
              <a:rPr sz="650" spc="5" dirty="0">
                <a:latin typeface="Calibri"/>
                <a:cs typeface="Calibri"/>
              </a:rPr>
              <a:t>enement</a:t>
            </a:r>
            <a:r>
              <a:rPr sz="650" spc="10" dirty="0">
                <a:latin typeface="Calibri"/>
                <a:cs typeface="Calibri"/>
              </a:rPr>
              <a:t>s Of</a:t>
            </a:r>
            <a:r>
              <a:rPr sz="650" dirty="0">
                <a:latin typeface="Calibri"/>
                <a:cs typeface="Calibri"/>
              </a:rPr>
              <a:t>fi</a:t>
            </a:r>
            <a:r>
              <a:rPr sz="650" spc="10" dirty="0">
                <a:latin typeface="Calibri"/>
                <a:cs typeface="Calibri"/>
              </a:rPr>
              <a:t>cer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Gippsland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5232087" y="2387521"/>
            <a:ext cx="105410" cy="3021330"/>
          </a:xfrm>
          <a:custGeom>
            <a:avLst/>
            <a:gdLst/>
            <a:ahLst/>
            <a:cxnLst/>
            <a:rect l="l" t="t" r="r" b="b"/>
            <a:pathLst>
              <a:path w="105410" h="3021329">
                <a:moveTo>
                  <a:pt x="0" y="0"/>
                </a:moveTo>
                <a:lnTo>
                  <a:pt x="0" y="3020912"/>
                </a:lnTo>
                <a:lnTo>
                  <a:pt x="104807" y="3020912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5891772" y="6431818"/>
            <a:ext cx="838835" cy="549275"/>
          </a:xfrm>
          <a:custGeom>
            <a:avLst/>
            <a:gdLst/>
            <a:ahLst/>
            <a:cxnLst/>
            <a:rect l="l" t="t" r="r" b="b"/>
            <a:pathLst>
              <a:path w="838834" h="549275">
                <a:moveTo>
                  <a:pt x="0" y="548696"/>
                </a:moveTo>
                <a:lnTo>
                  <a:pt x="838457" y="548696"/>
                </a:lnTo>
                <a:lnTo>
                  <a:pt x="838457" y="0"/>
                </a:lnTo>
                <a:lnTo>
                  <a:pt x="0" y="0"/>
                </a:lnTo>
                <a:lnTo>
                  <a:pt x="0" y="548696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891753" y="6431830"/>
            <a:ext cx="635" cy="549275"/>
          </a:xfrm>
          <a:custGeom>
            <a:avLst/>
            <a:gdLst/>
            <a:ahLst/>
            <a:cxnLst/>
            <a:rect l="l" t="t" r="r" b="b"/>
            <a:pathLst>
              <a:path w="635" h="549275">
                <a:moveTo>
                  <a:pt x="0" y="548696"/>
                </a:moveTo>
                <a:lnTo>
                  <a:pt x="0" y="0"/>
                </a:lnTo>
                <a:lnTo>
                  <a:pt x="1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5891753" y="6980514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4">
                <a:moveTo>
                  <a:pt x="838457" y="0"/>
                </a:moveTo>
                <a:lnTo>
                  <a:pt x="838457" y="12"/>
                </a:lnTo>
                <a:lnTo>
                  <a:pt x="0" y="12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5873277" y="6413322"/>
            <a:ext cx="838457" cy="548696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5873277" y="6413322"/>
            <a:ext cx="838835" cy="549275"/>
          </a:xfrm>
          <a:custGeom>
            <a:avLst/>
            <a:gdLst/>
            <a:ahLst/>
            <a:cxnLst/>
            <a:rect l="l" t="t" r="r" b="b"/>
            <a:pathLst>
              <a:path w="838834" h="549275">
                <a:moveTo>
                  <a:pt x="0" y="548696"/>
                </a:moveTo>
                <a:lnTo>
                  <a:pt x="838457" y="548696"/>
                </a:lnTo>
                <a:lnTo>
                  <a:pt x="838457" y="0"/>
                </a:lnTo>
                <a:lnTo>
                  <a:pt x="0" y="0"/>
                </a:lnTo>
                <a:lnTo>
                  <a:pt x="0" y="548696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 txBox="1"/>
          <p:nvPr/>
        </p:nvSpPr>
        <p:spPr>
          <a:xfrm>
            <a:off x="5886352" y="6482410"/>
            <a:ext cx="807720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T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y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Mon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do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A</a:t>
            </a:r>
            <a:r>
              <a:rPr sz="650" spc="10" dirty="0">
                <a:latin typeface="Calibri"/>
                <a:cs typeface="Calibri"/>
              </a:rPr>
              <a:t>/P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5" dirty="0">
                <a:latin typeface="Calibri"/>
                <a:cs typeface="Calibri"/>
              </a:rPr>
              <a:t>ram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0" dirty="0">
                <a:latin typeface="Calibri"/>
                <a:cs typeface="Calibri"/>
              </a:rPr>
              <a:t>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trole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spc="20" dirty="0">
                <a:latin typeface="Calibri"/>
                <a:cs typeface="Calibri"/>
              </a:rPr>
              <a:t>m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Teneme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ts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and</a:t>
            </a:r>
            <a:r>
              <a:rPr sz="650" spc="5" dirty="0">
                <a:latin typeface="Calibri"/>
                <a:cs typeface="Calibri"/>
              </a:rPr>
              <a:t> S</a:t>
            </a:r>
            <a:r>
              <a:rPr sz="650" spc="15" dirty="0">
                <a:latin typeface="Calibri"/>
                <a:cs typeface="Calibri"/>
              </a:rPr>
              <a:t>p</a:t>
            </a:r>
            <a:r>
              <a:rPr sz="650" spc="10" dirty="0">
                <a:latin typeface="Calibri"/>
                <a:cs typeface="Calibri"/>
              </a:rPr>
              <a:t>ec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5" dirty="0">
                <a:latin typeface="Calibri"/>
                <a:cs typeface="Calibri"/>
              </a:rPr>
              <a:t>alist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rv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ces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296" name="object 296"/>
          <p:cNvSpPr/>
          <p:nvPr/>
        </p:nvSpPr>
        <p:spPr>
          <a:xfrm>
            <a:off x="5232087" y="2387521"/>
            <a:ext cx="641350" cy="4303395"/>
          </a:xfrm>
          <a:custGeom>
            <a:avLst/>
            <a:gdLst/>
            <a:ahLst/>
            <a:cxnLst/>
            <a:rect l="l" t="t" r="r" b="b"/>
            <a:pathLst>
              <a:path w="641350" h="4303395">
                <a:moveTo>
                  <a:pt x="0" y="0"/>
                </a:moveTo>
                <a:lnTo>
                  <a:pt x="0" y="4303258"/>
                </a:lnTo>
                <a:lnTo>
                  <a:pt x="641173" y="4303258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6415808" y="7109982"/>
            <a:ext cx="838835" cy="518159"/>
          </a:xfrm>
          <a:custGeom>
            <a:avLst/>
            <a:gdLst/>
            <a:ahLst/>
            <a:cxnLst/>
            <a:rect l="l" t="t" r="r" b="b"/>
            <a:pathLst>
              <a:path w="838834" h="518159">
                <a:moveTo>
                  <a:pt x="0" y="517870"/>
                </a:moveTo>
                <a:lnTo>
                  <a:pt x="838457" y="517870"/>
                </a:lnTo>
                <a:lnTo>
                  <a:pt x="838457" y="0"/>
                </a:lnTo>
                <a:lnTo>
                  <a:pt x="0" y="0"/>
                </a:lnTo>
                <a:lnTo>
                  <a:pt x="0" y="517870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6415787" y="7109992"/>
            <a:ext cx="635" cy="518159"/>
          </a:xfrm>
          <a:custGeom>
            <a:avLst/>
            <a:gdLst/>
            <a:ahLst/>
            <a:cxnLst/>
            <a:rect l="l" t="t" r="r" b="b"/>
            <a:pathLst>
              <a:path w="635" h="518159">
                <a:moveTo>
                  <a:pt x="0" y="517870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6415787" y="7627853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4">
                <a:moveTo>
                  <a:pt x="838457" y="0"/>
                </a:moveTo>
                <a:lnTo>
                  <a:pt x="838457" y="9"/>
                </a:lnTo>
                <a:lnTo>
                  <a:pt x="0" y="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6397313" y="7091486"/>
            <a:ext cx="838457" cy="51787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6397313" y="7091486"/>
            <a:ext cx="838835" cy="518159"/>
          </a:xfrm>
          <a:custGeom>
            <a:avLst/>
            <a:gdLst/>
            <a:ahLst/>
            <a:cxnLst/>
            <a:rect l="l" t="t" r="r" b="b"/>
            <a:pathLst>
              <a:path w="838834" h="518159">
                <a:moveTo>
                  <a:pt x="0" y="517870"/>
                </a:moveTo>
                <a:lnTo>
                  <a:pt x="838457" y="517870"/>
                </a:lnTo>
                <a:lnTo>
                  <a:pt x="838457" y="0"/>
                </a:lnTo>
                <a:lnTo>
                  <a:pt x="0" y="0"/>
                </a:lnTo>
                <a:lnTo>
                  <a:pt x="0" y="517870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 txBox="1"/>
          <p:nvPr/>
        </p:nvSpPr>
        <p:spPr>
          <a:xfrm>
            <a:off x="6484319" y="7195343"/>
            <a:ext cx="6604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T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y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Mon</a:t>
            </a:r>
            <a:r>
              <a:rPr sz="650" spc="10" dirty="0">
                <a:latin typeface="Calibri"/>
                <a:cs typeface="Calibri"/>
              </a:rPr>
              <a:t>ardo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enio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 Te</a:t>
            </a:r>
            <a:r>
              <a:rPr sz="650" spc="10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ments Officer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HDs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03" name="object 303"/>
          <p:cNvSpPr/>
          <p:nvPr/>
        </p:nvSpPr>
        <p:spPr>
          <a:xfrm>
            <a:off x="6292485" y="6962030"/>
            <a:ext cx="105410" cy="388620"/>
          </a:xfrm>
          <a:custGeom>
            <a:avLst/>
            <a:gdLst/>
            <a:ahLst/>
            <a:cxnLst/>
            <a:rect l="l" t="t" r="r" b="b"/>
            <a:pathLst>
              <a:path w="105410" h="388620">
                <a:moveTo>
                  <a:pt x="0" y="0"/>
                </a:moveTo>
                <a:lnTo>
                  <a:pt x="0" y="388403"/>
                </a:lnTo>
                <a:lnTo>
                  <a:pt x="104807" y="388403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5367737" y="720862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367719" y="7208634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4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367719" y="7627853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9"/>
                </a:lnTo>
                <a:lnTo>
                  <a:pt x="0" y="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5349241" y="7190128"/>
            <a:ext cx="838457" cy="419228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5349241" y="719012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 txBox="1"/>
          <p:nvPr/>
        </p:nvSpPr>
        <p:spPr>
          <a:xfrm>
            <a:off x="5426780" y="7246020"/>
            <a:ext cx="67818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Jam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dirty="0">
                <a:latin typeface="Calibri"/>
                <a:cs typeface="Calibri"/>
              </a:rPr>
              <a:t>’</a:t>
            </a:r>
            <a:r>
              <a:rPr sz="650" spc="15" dirty="0">
                <a:latin typeface="Calibri"/>
                <a:cs typeface="Calibri"/>
              </a:rPr>
              <a:t>C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laghan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Nat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ve</a:t>
            </a:r>
            <a:r>
              <a:rPr sz="650" spc="5" dirty="0">
                <a:latin typeface="Calibri"/>
                <a:cs typeface="Calibri"/>
              </a:rPr>
              <a:t> Ti</a:t>
            </a:r>
            <a:r>
              <a:rPr sz="650" spc="10" dirty="0">
                <a:latin typeface="Calibri"/>
                <a:cs typeface="Calibri"/>
              </a:rPr>
              <a:t>tle</a:t>
            </a:r>
            <a:endParaRPr sz="650">
              <a:latin typeface="Calibri"/>
              <a:cs typeface="Calibri"/>
            </a:endParaRPr>
          </a:p>
          <a:p>
            <a:pPr marL="18415" algn="ctr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C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-ordinat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10" name="object 310"/>
          <p:cNvSpPr/>
          <p:nvPr/>
        </p:nvSpPr>
        <p:spPr>
          <a:xfrm>
            <a:off x="6187678" y="6962030"/>
            <a:ext cx="105410" cy="438150"/>
          </a:xfrm>
          <a:custGeom>
            <a:avLst/>
            <a:gdLst/>
            <a:ahLst/>
            <a:cxnLst/>
            <a:rect l="l" t="t" r="r" b="b"/>
            <a:pathLst>
              <a:path w="105410" h="438150">
                <a:moveTo>
                  <a:pt x="104807" y="0"/>
                </a:moveTo>
                <a:lnTo>
                  <a:pt x="104807" y="437724"/>
                </a:lnTo>
                <a:lnTo>
                  <a:pt x="0" y="437724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6415808" y="773265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6415787" y="7732668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4">
                <a:moveTo>
                  <a:pt x="0" y="41922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6415787" y="8151888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4">
                <a:moveTo>
                  <a:pt x="838457" y="0"/>
                </a:moveTo>
                <a:lnTo>
                  <a:pt x="838457" y="8"/>
                </a:lnTo>
                <a:lnTo>
                  <a:pt x="0" y="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6397313" y="7714164"/>
            <a:ext cx="838457" cy="41922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6397313" y="771416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 txBox="1"/>
          <p:nvPr/>
        </p:nvSpPr>
        <p:spPr>
          <a:xfrm>
            <a:off x="6518005" y="7822089"/>
            <a:ext cx="59309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9220" marR="5080" indent="-97155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Joh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Anasta</a:t>
            </a:r>
            <a:r>
              <a:rPr sz="650" spc="5" dirty="0">
                <a:latin typeface="Calibri"/>
                <a:cs typeface="Calibri"/>
              </a:rPr>
              <a:t>s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ou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GIS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dirty="0">
                <a:latin typeface="Calibri"/>
                <a:cs typeface="Calibri"/>
              </a:rPr>
              <a:t>ffic</a:t>
            </a:r>
            <a:r>
              <a:rPr sz="650" spc="10" dirty="0">
                <a:latin typeface="Calibri"/>
                <a:cs typeface="Calibri"/>
              </a:rPr>
              <a:t>er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17" name="object 317"/>
          <p:cNvSpPr/>
          <p:nvPr/>
        </p:nvSpPr>
        <p:spPr>
          <a:xfrm>
            <a:off x="6292485" y="6962030"/>
            <a:ext cx="105410" cy="962025"/>
          </a:xfrm>
          <a:custGeom>
            <a:avLst/>
            <a:gdLst/>
            <a:ahLst/>
            <a:cxnLst/>
            <a:rect l="l" t="t" r="r" b="b"/>
            <a:pathLst>
              <a:path w="105410" h="962025">
                <a:moveTo>
                  <a:pt x="0" y="0"/>
                </a:moveTo>
                <a:lnTo>
                  <a:pt x="0" y="961759"/>
                </a:lnTo>
                <a:lnTo>
                  <a:pt x="104807" y="961759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367737" y="773265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5367719" y="7732668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4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5367719" y="8151888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8"/>
                </a:lnTo>
                <a:lnTo>
                  <a:pt x="0" y="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5349241" y="7714164"/>
            <a:ext cx="838457" cy="41922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5349241" y="771416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 txBox="1"/>
          <p:nvPr/>
        </p:nvSpPr>
        <p:spPr>
          <a:xfrm>
            <a:off x="5417657" y="7822089"/>
            <a:ext cx="69596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1290" marR="5080" indent="-149225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C</a:t>
            </a:r>
            <a:r>
              <a:rPr sz="650" spc="15" dirty="0">
                <a:latin typeface="Calibri"/>
                <a:cs typeface="Calibri"/>
              </a:rPr>
              <a:t>h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isty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5" dirty="0">
                <a:latin typeface="Calibri"/>
                <a:cs typeface="Calibri"/>
              </a:rPr>
              <a:t>Thiagarajah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GIS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dirty="0">
                <a:latin typeface="Calibri"/>
                <a:cs typeface="Calibri"/>
              </a:rPr>
              <a:t>ffic</a:t>
            </a:r>
            <a:r>
              <a:rPr sz="650" spc="10" dirty="0">
                <a:latin typeface="Calibri"/>
                <a:cs typeface="Calibri"/>
              </a:rPr>
              <a:t>er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24" name="object 324"/>
          <p:cNvSpPr/>
          <p:nvPr/>
        </p:nvSpPr>
        <p:spPr>
          <a:xfrm>
            <a:off x="6187678" y="6962030"/>
            <a:ext cx="105410" cy="962025"/>
          </a:xfrm>
          <a:custGeom>
            <a:avLst/>
            <a:gdLst/>
            <a:ahLst/>
            <a:cxnLst/>
            <a:rect l="l" t="t" r="r" b="b"/>
            <a:pathLst>
              <a:path w="105410" h="962025">
                <a:moveTo>
                  <a:pt x="104807" y="0"/>
                </a:moveTo>
                <a:lnTo>
                  <a:pt x="104807" y="961759"/>
                </a:lnTo>
                <a:lnTo>
                  <a:pt x="0" y="961759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367737" y="825669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367719" y="8256702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4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367719" y="8675924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6"/>
                </a:lnTo>
                <a:lnTo>
                  <a:pt x="0" y="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349241" y="8238200"/>
            <a:ext cx="838457" cy="41922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5349241" y="823820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 txBox="1"/>
          <p:nvPr/>
        </p:nvSpPr>
        <p:spPr>
          <a:xfrm>
            <a:off x="5493487" y="8242795"/>
            <a:ext cx="54483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5" dirty="0">
                <a:latin typeface="Calibri"/>
                <a:cs typeface="Calibri"/>
              </a:rPr>
              <a:t>A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5" dirty="0">
                <a:latin typeface="Calibri"/>
                <a:cs typeface="Calibri"/>
              </a:rPr>
              <a:t>l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so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Mu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cair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5407373" y="8346664"/>
            <a:ext cx="71691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9395" marR="5080" indent="-227329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Tenement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Sup</a:t>
            </a:r>
            <a:r>
              <a:rPr sz="650" spc="15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ort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Off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cer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32" name="object 332"/>
          <p:cNvSpPr/>
          <p:nvPr/>
        </p:nvSpPr>
        <p:spPr>
          <a:xfrm>
            <a:off x="6187678" y="6962030"/>
            <a:ext cx="105410" cy="1485900"/>
          </a:xfrm>
          <a:custGeom>
            <a:avLst/>
            <a:gdLst/>
            <a:ahLst/>
            <a:cxnLst/>
            <a:rect l="l" t="t" r="r" b="b"/>
            <a:pathLst>
              <a:path w="105410" h="1485900">
                <a:moveTo>
                  <a:pt x="104807" y="0"/>
                </a:moveTo>
                <a:lnTo>
                  <a:pt x="104807" y="1485795"/>
                </a:lnTo>
                <a:lnTo>
                  <a:pt x="0" y="1485795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497286" y="194977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497285" y="1949797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497285" y="2368999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7"/>
                </a:lnTo>
                <a:lnTo>
                  <a:pt x="0" y="27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478791" y="1931275"/>
            <a:ext cx="838457" cy="41922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478789" y="193130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0" y="0"/>
                </a:lnTo>
                <a:lnTo>
                  <a:pt x="838457" y="0"/>
                </a:lnTo>
                <a:lnTo>
                  <a:pt x="838457" y="419228"/>
                </a:lnTo>
                <a:lnTo>
                  <a:pt x="0" y="41922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497285" y="1949797"/>
            <a:ext cx="802005" cy="382270"/>
          </a:xfrm>
          <a:custGeom>
            <a:avLst/>
            <a:gdLst/>
            <a:ahLst/>
            <a:cxnLst/>
            <a:rect l="l" t="t" r="r" b="b"/>
            <a:pathLst>
              <a:path w="802005" h="382269">
                <a:moveTo>
                  <a:pt x="0" y="382237"/>
                </a:moveTo>
                <a:lnTo>
                  <a:pt x="0" y="0"/>
                </a:lnTo>
                <a:lnTo>
                  <a:pt x="801466" y="0"/>
                </a:lnTo>
                <a:lnTo>
                  <a:pt x="801466" y="382237"/>
                </a:lnTo>
                <a:lnTo>
                  <a:pt x="0" y="382237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 txBox="1"/>
          <p:nvPr/>
        </p:nvSpPr>
        <p:spPr>
          <a:xfrm>
            <a:off x="567616" y="1985828"/>
            <a:ext cx="66103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Clar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D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spc="10" dirty="0">
                <a:latin typeface="Calibri"/>
                <a:cs typeface="Calibri"/>
              </a:rPr>
              <a:t>rnan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Business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ag</a:t>
            </a:r>
            <a:r>
              <a:rPr sz="650" spc="5" dirty="0">
                <a:latin typeface="Calibri"/>
                <a:cs typeface="Calibri"/>
              </a:rPr>
              <a:t>er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h: </a:t>
            </a:r>
            <a:r>
              <a:rPr sz="650" spc="10" dirty="0">
                <a:latin typeface="Calibri"/>
                <a:cs typeface="Calibri"/>
              </a:rPr>
              <a:t>9</a:t>
            </a:r>
            <a:r>
              <a:rPr sz="650" spc="5" dirty="0">
                <a:latin typeface="Calibri"/>
                <a:cs typeface="Calibri"/>
              </a:rPr>
              <a:t>0</a:t>
            </a:r>
            <a:r>
              <a:rPr sz="650" spc="10" dirty="0">
                <a:latin typeface="Calibri"/>
                <a:cs typeface="Calibri"/>
              </a:rPr>
              <a:t>92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2043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40" name="object 340"/>
          <p:cNvSpPr/>
          <p:nvPr/>
        </p:nvSpPr>
        <p:spPr>
          <a:xfrm>
            <a:off x="898002" y="1197656"/>
            <a:ext cx="4507230" cy="734060"/>
          </a:xfrm>
          <a:custGeom>
            <a:avLst/>
            <a:gdLst/>
            <a:ahLst/>
            <a:cxnLst/>
            <a:rect l="l" t="t" r="r" b="b"/>
            <a:pathLst>
              <a:path w="4507230" h="734060">
                <a:moveTo>
                  <a:pt x="4506707" y="0"/>
                </a:moveTo>
                <a:lnTo>
                  <a:pt x="4506707" y="604182"/>
                </a:lnTo>
                <a:lnTo>
                  <a:pt x="0" y="604182"/>
                </a:lnTo>
                <a:lnTo>
                  <a:pt x="0" y="73365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497286" y="257861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497285" y="2578638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497285" y="2997842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5"/>
                </a:lnTo>
                <a:lnTo>
                  <a:pt x="0" y="2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478791" y="2560118"/>
            <a:ext cx="838457" cy="419228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478791" y="256011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 txBox="1"/>
          <p:nvPr/>
        </p:nvSpPr>
        <p:spPr>
          <a:xfrm>
            <a:off x="567321" y="2614916"/>
            <a:ext cx="66103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hel</a:t>
            </a:r>
            <a:r>
              <a:rPr sz="650" spc="10" dirty="0">
                <a:latin typeface="Calibri"/>
                <a:cs typeface="Calibri"/>
              </a:rPr>
              <a:t>agh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Go</a:t>
            </a:r>
            <a:r>
              <a:rPr sz="650" spc="5" dirty="0">
                <a:latin typeface="Calibri"/>
                <a:cs typeface="Calibri"/>
              </a:rPr>
              <a:t>odey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Assistant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Bu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ss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Manager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47" name="object 347"/>
          <p:cNvSpPr/>
          <p:nvPr/>
        </p:nvSpPr>
        <p:spPr>
          <a:xfrm>
            <a:off x="9621674" y="1949770"/>
            <a:ext cx="838835" cy="542925"/>
          </a:xfrm>
          <a:custGeom>
            <a:avLst/>
            <a:gdLst/>
            <a:ahLst/>
            <a:cxnLst/>
            <a:rect l="l" t="t" r="r" b="b"/>
            <a:pathLst>
              <a:path w="838834" h="542925">
                <a:moveTo>
                  <a:pt x="0" y="542531"/>
                </a:moveTo>
                <a:lnTo>
                  <a:pt x="838457" y="542531"/>
                </a:lnTo>
                <a:lnTo>
                  <a:pt x="838457" y="0"/>
                </a:lnTo>
                <a:lnTo>
                  <a:pt x="0" y="0"/>
                </a:lnTo>
                <a:lnTo>
                  <a:pt x="0" y="542531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9621643" y="1949797"/>
            <a:ext cx="635" cy="542925"/>
          </a:xfrm>
          <a:custGeom>
            <a:avLst/>
            <a:gdLst/>
            <a:ahLst/>
            <a:cxnLst/>
            <a:rect l="l" t="t" r="r" b="b"/>
            <a:pathLst>
              <a:path w="634" h="542925">
                <a:moveTo>
                  <a:pt x="0" y="542531"/>
                </a:moveTo>
                <a:lnTo>
                  <a:pt x="0" y="0"/>
                </a:lnTo>
                <a:lnTo>
                  <a:pt x="30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9621643" y="2492302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6"/>
                </a:lnTo>
                <a:lnTo>
                  <a:pt x="0" y="2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9603178" y="1931275"/>
            <a:ext cx="838457" cy="542531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9603147" y="1931302"/>
            <a:ext cx="838835" cy="542925"/>
          </a:xfrm>
          <a:custGeom>
            <a:avLst/>
            <a:gdLst/>
            <a:ahLst/>
            <a:cxnLst/>
            <a:rect l="l" t="t" r="r" b="b"/>
            <a:pathLst>
              <a:path w="838834" h="542925">
                <a:moveTo>
                  <a:pt x="0" y="542531"/>
                </a:moveTo>
                <a:lnTo>
                  <a:pt x="0" y="0"/>
                </a:lnTo>
                <a:lnTo>
                  <a:pt x="838457" y="0"/>
                </a:lnTo>
                <a:lnTo>
                  <a:pt x="838457" y="542531"/>
                </a:lnTo>
                <a:lnTo>
                  <a:pt x="0" y="542531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9621643" y="1955962"/>
            <a:ext cx="795655" cy="499745"/>
          </a:xfrm>
          <a:custGeom>
            <a:avLst/>
            <a:gdLst/>
            <a:ahLst/>
            <a:cxnLst/>
            <a:rect l="l" t="t" r="r" b="b"/>
            <a:pathLst>
              <a:path w="795654" h="499744">
                <a:moveTo>
                  <a:pt x="0" y="499375"/>
                </a:moveTo>
                <a:lnTo>
                  <a:pt x="0" y="0"/>
                </a:lnTo>
                <a:lnTo>
                  <a:pt x="795301" y="0"/>
                </a:lnTo>
                <a:lnTo>
                  <a:pt x="795301" y="499375"/>
                </a:lnTo>
                <a:lnTo>
                  <a:pt x="0" y="49937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 txBox="1"/>
          <p:nvPr/>
        </p:nvSpPr>
        <p:spPr>
          <a:xfrm>
            <a:off x="9680310" y="1945138"/>
            <a:ext cx="680720" cy="52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D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spc="5" dirty="0">
                <a:latin typeface="Calibri"/>
                <a:cs typeface="Calibri"/>
              </a:rPr>
              <a:t>nca</a:t>
            </a:r>
            <a:r>
              <a:rPr sz="650" spc="10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Pend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igh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C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-ordinat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, </a:t>
            </a:r>
            <a:r>
              <a:rPr sz="650" spc="10" dirty="0">
                <a:latin typeface="Calibri"/>
                <a:cs typeface="Calibri"/>
              </a:rPr>
              <a:t>Hazel</a:t>
            </a:r>
            <a:r>
              <a:rPr sz="650" spc="15" dirty="0">
                <a:latin typeface="Calibri"/>
                <a:cs typeface="Calibri"/>
              </a:rPr>
              <a:t>wo</a:t>
            </a:r>
            <a:r>
              <a:rPr sz="650" spc="10" dirty="0">
                <a:latin typeface="Calibri"/>
                <a:cs typeface="Calibri"/>
              </a:rPr>
              <a:t>o</a:t>
            </a:r>
            <a:r>
              <a:rPr sz="650" spc="15" dirty="0">
                <a:latin typeface="Calibri"/>
                <a:cs typeface="Calibri"/>
              </a:rPr>
              <a:t>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Inq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ry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spc="5" dirty="0">
                <a:latin typeface="Calibri"/>
                <a:cs typeface="Calibri"/>
              </a:rPr>
              <a:t>h: </a:t>
            </a:r>
            <a:r>
              <a:rPr sz="650" spc="10" dirty="0">
                <a:latin typeface="Calibri"/>
                <a:cs typeface="Calibri"/>
              </a:rPr>
              <a:t>9092</a:t>
            </a:r>
            <a:r>
              <a:rPr sz="650" spc="5" dirty="0">
                <a:latin typeface="Calibri"/>
                <a:cs typeface="Calibri"/>
              </a:rPr>
              <a:t> 1</a:t>
            </a:r>
            <a:r>
              <a:rPr sz="650" spc="10" dirty="0">
                <a:latin typeface="Calibri"/>
                <a:cs typeface="Calibri"/>
              </a:rPr>
              <a:t>983 1</a:t>
            </a:r>
            <a:r>
              <a:rPr sz="650" spc="5" dirty="0">
                <a:latin typeface="Calibri"/>
                <a:cs typeface="Calibri"/>
              </a:rPr>
              <a:t>2/</a:t>
            </a:r>
            <a:r>
              <a:rPr sz="650" spc="10" dirty="0">
                <a:latin typeface="Calibri"/>
                <a:cs typeface="Calibri"/>
              </a:rPr>
              <a:t>10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2016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54" name="object 354"/>
          <p:cNvSpPr/>
          <p:nvPr/>
        </p:nvSpPr>
        <p:spPr>
          <a:xfrm>
            <a:off x="5404710" y="1197656"/>
            <a:ext cx="4617720" cy="734060"/>
          </a:xfrm>
          <a:custGeom>
            <a:avLst/>
            <a:gdLst/>
            <a:ahLst/>
            <a:cxnLst/>
            <a:rect l="l" t="t" r="r" b="b"/>
            <a:pathLst>
              <a:path w="4617720" h="734060">
                <a:moveTo>
                  <a:pt x="0" y="0"/>
                </a:moveTo>
                <a:lnTo>
                  <a:pt x="0" y="604182"/>
                </a:lnTo>
                <a:lnTo>
                  <a:pt x="4617680" y="604182"/>
                </a:lnTo>
                <a:lnTo>
                  <a:pt x="4617680" y="73365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10145710" y="320745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10145677" y="3207479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32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10145677" y="3626685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2"/>
                </a:lnTo>
                <a:lnTo>
                  <a:pt x="0" y="22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10127215" y="3188961"/>
            <a:ext cx="838457" cy="41922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10127215" y="318896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 txBox="1"/>
          <p:nvPr/>
        </p:nvSpPr>
        <p:spPr>
          <a:xfrm>
            <a:off x="10157070" y="3244126"/>
            <a:ext cx="7747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Eli</a:t>
            </a:r>
            <a:r>
              <a:rPr sz="650" spc="10" dirty="0">
                <a:latin typeface="Calibri"/>
                <a:cs typeface="Calibri"/>
              </a:rPr>
              <a:t>zabe</a:t>
            </a:r>
            <a:r>
              <a:rPr sz="650" dirty="0">
                <a:latin typeface="Calibri"/>
                <a:cs typeface="Calibri"/>
              </a:rPr>
              <a:t>t</a:t>
            </a:r>
            <a:r>
              <a:rPr sz="650" spc="15" dirty="0">
                <a:latin typeface="Calibri"/>
                <a:cs typeface="Calibri"/>
              </a:rPr>
              <a:t>h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Ghargh</a:t>
            </a:r>
            <a:r>
              <a:rPr sz="650" spc="5" dirty="0">
                <a:latin typeface="Calibri"/>
                <a:cs typeface="Calibri"/>
              </a:rPr>
              <a:t>o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i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5" dirty="0">
                <a:latin typeface="Calibri"/>
                <a:cs typeface="Calibri"/>
              </a:rPr>
              <a:t>or </a:t>
            </a:r>
            <a:r>
              <a:rPr sz="650" spc="10" dirty="0">
                <a:latin typeface="Calibri"/>
                <a:cs typeface="Calibri"/>
              </a:rPr>
              <a:t>Project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Office</a:t>
            </a:r>
            <a:r>
              <a:rPr sz="650" spc="5" dirty="0">
                <a:latin typeface="Calibri"/>
                <a:cs typeface="Calibri"/>
              </a:rPr>
              <a:t>r </a:t>
            </a:r>
            <a:r>
              <a:rPr sz="650" spc="10" dirty="0">
                <a:latin typeface="Calibri"/>
                <a:cs typeface="Calibri"/>
              </a:rPr>
              <a:t>3</a:t>
            </a:r>
            <a:r>
              <a:rPr sz="650" spc="5" dirty="0">
                <a:latin typeface="Calibri"/>
                <a:cs typeface="Calibri"/>
              </a:rPr>
              <a:t>0</a:t>
            </a:r>
            <a:r>
              <a:rPr sz="650" spc="10" dirty="0">
                <a:latin typeface="Calibri"/>
                <a:cs typeface="Calibri"/>
              </a:rPr>
              <a:t>/9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2016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61" name="object 361"/>
          <p:cNvSpPr/>
          <p:nvPr/>
        </p:nvSpPr>
        <p:spPr>
          <a:xfrm>
            <a:off x="10022375" y="2473833"/>
            <a:ext cx="105410" cy="925194"/>
          </a:xfrm>
          <a:custGeom>
            <a:avLst/>
            <a:gdLst/>
            <a:ahLst/>
            <a:cxnLst/>
            <a:rect l="l" t="t" r="r" b="b"/>
            <a:pathLst>
              <a:path w="105409" h="925195">
                <a:moveTo>
                  <a:pt x="0" y="0"/>
                </a:moveTo>
                <a:lnTo>
                  <a:pt x="0" y="924769"/>
                </a:lnTo>
                <a:lnTo>
                  <a:pt x="104807" y="924769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10145710" y="262176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10145677" y="2621794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32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10145677" y="3040997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5"/>
                </a:lnTo>
                <a:lnTo>
                  <a:pt x="0" y="2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10127215" y="2603274"/>
            <a:ext cx="838457" cy="419228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10127215" y="260327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 txBox="1"/>
          <p:nvPr/>
        </p:nvSpPr>
        <p:spPr>
          <a:xfrm>
            <a:off x="10156627" y="2658688"/>
            <a:ext cx="7747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7325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Sandra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V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5" dirty="0">
                <a:latin typeface="Calibri"/>
                <a:cs typeface="Calibri"/>
              </a:rPr>
              <a:t>or </a:t>
            </a:r>
            <a:r>
              <a:rPr sz="650" spc="10" dirty="0">
                <a:latin typeface="Calibri"/>
                <a:cs typeface="Calibri"/>
              </a:rPr>
              <a:t>Project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Office</a:t>
            </a:r>
            <a:r>
              <a:rPr sz="650" spc="5" dirty="0">
                <a:latin typeface="Calibri"/>
                <a:cs typeface="Calibri"/>
              </a:rPr>
              <a:t>r</a:t>
            </a:r>
            <a:endParaRPr sz="650">
              <a:latin typeface="Calibri"/>
              <a:cs typeface="Calibri"/>
            </a:endParaRPr>
          </a:p>
          <a:p>
            <a:pPr marL="179070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1</a:t>
            </a:r>
            <a:r>
              <a:rPr sz="650" spc="5" dirty="0">
                <a:latin typeface="Calibri"/>
                <a:cs typeface="Calibri"/>
              </a:rPr>
              <a:t>2/</a:t>
            </a:r>
            <a:r>
              <a:rPr sz="650" spc="10" dirty="0">
                <a:latin typeface="Calibri"/>
                <a:cs typeface="Calibri"/>
              </a:rPr>
              <a:t>10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</a:t>
            </a:r>
            <a:r>
              <a:rPr sz="650" spc="5" dirty="0">
                <a:latin typeface="Calibri"/>
                <a:cs typeface="Calibri"/>
              </a:rPr>
              <a:t>1</a:t>
            </a:r>
            <a:r>
              <a:rPr sz="650" spc="10" dirty="0">
                <a:latin typeface="Calibri"/>
                <a:cs typeface="Calibri"/>
              </a:rPr>
              <a:t>6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68" name="object 368"/>
          <p:cNvSpPr/>
          <p:nvPr/>
        </p:nvSpPr>
        <p:spPr>
          <a:xfrm>
            <a:off x="10022375" y="2473833"/>
            <a:ext cx="105410" cy="339090"/>
          </a:xfrm>
          <a:custGeom>
            <a:avLst/>
            <a:gdLst/>
            <a:ahLst/>
            <a:cxnLst/>
            <a:rect l="l" t="t" r="r" b="b"/>
            <a:pathLst>
              <a:path w="105409" h="339089">
                <a:moveTo>
                  <a:pt x="0" y="0"/>
                </a:moveTo>
                <a:lnTo>
                  <a:pt x="0" y="339081"/>
                </a:lnTo>
                <a:lnTo>
                  <a:pt x="104807" y="339081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4153206" y="3885620"/>
            <a:ext cx="838835" cy="425450"/>
          </a:xfrm>
          <a:custGeom>
            <a:avLst/>
            <a:gdLst/>
            <a:ahLst/>
            <a:cxnLst/>
            <a:rect l="l" t="t" r="r" b="b"/>
            <a:pathLst>
              <a:path w="838835" h="425450">
                <a:moveTo>
                  <a:pt x="0" y="425393"/>
                </a:moveTo>
                <a:lnTo>
                  <a:pt x="838457" y="425393"/>
                </a:lnTo>
                <a:lnTo>
                  <a:pt x="838457" y="0"/>
                </a:lnTo>
                <a:lnTo>
                  <a:pt x="0" y="0"/>
                </a:lnTo>
                <a:lnTo>
                  <a:pt x="0" y="425393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4153193" y="3885641"/>
            <a:ext cx="635" cy="425450"/>
          </a:xfrm>
          <a:custGeom>
            <a:avLst/>
            <a:gdLst/>
            <a:ahLst/>
            <a:cxnLst/>
            <a:rect l="l" t="t" r="r" b="b"/>
            <a:pathLst>
              <a:path w="635" h="425450">
                <a:moveTo>
                  <a:pt x="0" y="425393"/>
                </a:moveTo>
                <a:lnTo>
                  <a:pt x="0" y="0"/>
                </a:lnTo>
                <a:lnTo>
                  <a:pt x="1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4153193" y="4311014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0"/>
                </a:lnTo>
                <a:lnTo>
                  <a:pt x="0" y="2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4134711" y="3873290"/>
            <a:ext cx="838457" cy="41922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4134711" y="387329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 txBox="1"/>
          <p:nvPr/>
        </p:nvSpPr>
        <p:spPr>
          <a:xfrm>
            <a:off x="4279061" y="3873830"/>
            <a:ext cx="547370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K</a:t>
            </a:r>
            <a:r>
              <a:rPr sz="650" spc="5" dirty="0">
                <a:latin typeface="Calibri"/>
                <a:cs typeface="Calibri"/>
              </a:rPr>
              <a:t>el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ie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H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ning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Administ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ation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dirty="0">
                <a:latin typeface="Calibri"/>
                <a:cs typeface="Calibri"/>
              </a:rPr>
              <a:t>(</a:t>
            </a:r>
            <a:r>
              <a:rPr sz="650" spc="5" dirty="0">
                <a:latin typeface="Calibri"/>
                <a:cs typeface="Calibri"/>
              </a:rPr>
              <a:t>.</a:t>
            </a:r>
            <a:r>
              <a:rPr sz="650" spc="10" dirty="0">
                <a:latin typeface="Calibri"/>
                <a:cs typeface="Calibri"/>
              </a:rPr>
              <a:t>5</a:t>
            </a:r>
            <a:r>
              <a:rPr sz="650" spc="5" dirty="0">
                <a:latin typeface="Calibri"/>
                <a:cs typeface="Calibri"/>
              </a:rPr>
              <a:t>)</a:t>
            </a:r>
            <a:endParaRPr sz="650">
              <a:latin typeface="Calibri"/>
              <a:cs typeface="Calibri"/>
            </a:endParaRPr>
          </a:p>
          <a:p>
            <a:pPr marL="19050" algn="ctr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30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June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2015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75" name="object 375"/>
          <p:cNvSpPr/>
          <p:nvPr/>
        </p:nvSpPr>
        <p:spPr>
          <a:xfrm>
            <a:off x="3518187" y="3799331"/>
            <a:ext cx="616585" cy="283845"/>
          </a:xfrm>
          <a:custGeom>
            <a:avLst/>
            <a:gdLst/>
            <a:ahLst/>
            <a:cxnLst/>
            <a:rect l="l" t="t" r="r" b="b"/>
            <a:pathLst>
              <a:path w="616585" h="283845">
                <a:moveTo>
                  <a:pt x="0" y="0"/>
                </a:moveTo>
                <a:lnTo>
                  <a:pt x="0" y="283595"/>
                </a:lnTo>
                <a:lnTo>
                  <a:pt x="616512" y="283595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3641501" y="538991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3641489" y="5389927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1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3641489" y="5809140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15"/>
                </a:lnTo>
                <a:lnTo>
                  <a:pt x="0" y="1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3623005" y="5371416"/>
            <a:ext cx="838457" cy="419228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3623005" y="537141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 txBox="1"/>
          <p:nvPr/>
        </p:nvSpPr>
        <p:spPr>
          <a:xfrm>
            <a:off x="3699392" y="5426697"/>
            <a:ext cx="68961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6350" indent="18415" algn="ctr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S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ny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Kora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Administ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ation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dirty="0">
                <a:latin typeface="Calibri"/>
                <a:cs typeface="Calibri"/>
              </a:rPr>
              <a:t>(</a:t>
            </a:r>
            <a:r>
              <a:rPr sz="650" spc="15" dirty="0">
                <a:latin typeface="Calibri"/>
                <a:cs typeface="Calibri"/>
              </a:rPr>
              <a:t>.</a:t>
            </a:r>
            <a:r>
              <a:rPr sz="650" spc="10" dirty="0">
                <a:latin typeface="Calibri"/>
                <a:cs typeface="Calibri"/>
              </a:rPr>
              <a:t>5</a:t>
            </a:r>
            <a:r>
              <a:rPr sz="650" spc="5" dirty="0">
                <a:latin typeface="Calibri"/>
                <a:cs typeface="Calibri"/>
              </a:rPr>
              <a:t>)</a:t>
            </a:r>
            <a:endParaRPr sz="6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31</a:t>
            </a:r>
            <a:r>
              <a:rPr sz="650" spc="5" dirty="0">
                <a:latin typeface="Calibri"/>
                <a:cs typeface="Calibri"/>
              </a:rPr>
              <a:t> Dece</a:t>
            </a:r>
            <a:r>
              <a:rPr sz="650" spc="20" dirty="0">
                <a:latin typeface="Calibri"/>
                <a:cs typeface="Calibri"/>
              </a:rPr>
              <a:t>m</a:t>
            </a:r>
            <a:r>
              <a:rPr sz="650" spc="15" dirty="0">
                <a:latin typeface="Calibri"/>
                <a:cs typeface="Calibri"/>
              </a:rPr>
              <a:t>b</a:t>
            </a:r>
            <a:r>
              <a:rPr sz="650" spc="5" dirty="0">
                <a:latin typeface="Calibri"/>
                <a:cs typeface="Calibri"/>
              </a:rPr>
              <a:t>er</a:t>
            </a:r>
            <a:r>
              <a:rPr sz="650" spc="10" dirty="0">
                <a:latin typeface="Calibri"/>
                <a:cs typeface="Calibri"/>
              </a:rPr>
              <a:t> 2015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82" name="object 382"/>
          <p:cNvSpPr/>
          <p:nvPr/>
        </p:nvSpPr>
        <p:spPr>
          <a:xfrm>
            <a:off x="3518187" y="5266626"/>
            <a:ext cx="105410" cy="314960"/>
          </a:xfrm>
          <a:custGeom>
            <a:avLst/>
            <a:gdLst/>
            <a:ahLst/>
            <a:cxnLst/>
            <a:rect l="l" t="t" r="r" b="b"/>
            <a:pathLst>
              <a:path w="105410" h="314960">
                <a:moveTo>
                  <a:pt x="0" y="0"/>
                </a:moveTo>
                <a:lnTo>
                  <a:pt x="0" y="314421"/>
                </a:lnTo>
                <a:lnTo>
                  <a:pt x="104807" y="314421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546607" y="8219705"/>
            <a:ext cx="838835" cy="425450"/>
          </a:xfrm>
          <a:custGeom>
            <a:avLst/>
            <a:gdLst/>
            <a:ahLst/>
            <a:cxnLst/>
            <a:rect l="l" t="t" r="r" b="b"/>
            <a:pathLst>
              <a:path w="838835" h="425450">
                <a:moveTo>
                  <a:pt x="0" y="425393"/>
                </a:moveTo>
                <a:lnTo>
                  <a:pt x="838457" y="425393"/>
                </a:lnTo>
                <a:lnTo>
                  <a:pt x="838457" y="0"/>
                </a:lnTo>
                <a:lnTo>
                  <a:pt x="0" y="0"/>
                </a:lnTo>
                <a:lnTo>
                  <a:pt x="0" y="425393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546606" y="8219711"/>
            <a:ext cx="0" cy="425450"/>
          </a:xfrm>
          <a:custGeom>
            <a:avLst/>
            <a:gdLst/>
            <a:ahLst/>
            <a:cxnLst/>
            <a:rect l="l" t="t" r="r" b="b"/>
            <a:pathLst>
              <a:path h="425450">
                <a:moveTo>
                  <a:pt x="0" y="425393"/>
                </a:moveTo>
                <a:lnTo>
                  <a:pt x="0" y="0"/>
                </a:lnTo>
                <a:lnTo>
                  <a:pt x="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546606" y="8645098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6"/>
                </a:lnTo>
                <a:lnTo>
                  <a:pt x="0" y="6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528112" y="8207375"/>
            <a:ext cx="838457" cy="41922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528112" y="820737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 txBox="1"/>
          <p:nvPr/>
        </p:nvSpPr>
        <p:spPr>
          <a:xfrm>
            <a:off x="601377" y="8259688"/>
            <a:ext cx="68834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6985" indent="30480">
              <a:lnSpc>
                <a:spcPct val="104900"/>
              </a:lnSpc>
            </a:pPr>
            <a:r>
              <a:rPr sz="650" spc="5" dirty="0">
                <a:latin typeface="Calibri"/>
                <a:cs typeface="Calibri"/>
              </a:rPr>
              <a:t>Lea</a:t>
            </a:r>
            <a:r>
              <a:rPr sz="650" spc="10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spc="5" dirty="0">
                <a:latin typeface="Calibri"/>
                <a:cs typeface="Calibri"/>
              </a:rPr>
              <a:t> Colcough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Administ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ation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dirty="0">
                <a:latin typeface="Calibri"/>
                <a:cs typeface="Calibri"/>
              </a:rPr>
              <a:t>(.</a:t>
            </a:r>
            <a:r>
              <a:rPr sz="650" spc="10" dirty="0">
                <a:latin typeface="Calibri"/>
                <a:cs typeface="Calibri"/>
              </a:rPr>
              <a:t>4</a:t>
            </a:r>
            <a:r>
              <a:rPr sz="650" spc="5" dirty="0">
                <a:latin typeface="Calibri"/>
                <a:cs typeface="Calibri"/>
              </a:rPr>
              <a:t>)</a:t>
            </a:r>
            <a:endParaRPr sz="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650" spc="10" dirty="0">
                <a:latin typeface="Calibri"/>
                <a:cs typeface="Calibri"/>
              </a:rPr>
              <a:t>31</a:t>
            </a:r>
            <a:r>
              <a:rPr sz="650" spc="5" dirty="0">
                <a:latin typeface="Calibri"/>
                <a:cs typeface="Calibri"/>
              </a:rPr>
              <a:t> Dec</a:t>
            </a:r>
            <a:r>
              <a:rPr sz="650" spc="10" dirty="0">
                <a:latin typeface="Calibri"/>
                <a:cs typeface="Calibri"/>
              </a:rPr>
              <a:t>e</a:t>
            </a:r>
            <a:r>
              <a:rPr sz="650" spc="15" dirty="0">
                <a:latin typeface="Calibri"/>
                <a:cs typeface="Calibri"/>
              </a:rPr>
              <a:t>mb</a:t>
            </a:r>
            <a:r>
              <a:rPr sz="650" spc="5" dirty="0">
                <a:latin typeface="Calibri"/>
                <a:cs typeface="Calibri"/>
              </a:rPr>
              <a:t>er </a:t>
            </a:r>
            <a:r>
              <a:rPr sz="650" spc="10" dirty="0">
                <a:latin typeface="Calibri"/>
                <a:cs typeface="Calibri"/>
              </a:rPr>
              <a:t>2015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389" name="object 389"/>
          <p:cNvSpPr/>
          <p:nvPr/>
        </p:nvSpPr>
        <p:spPr>
          <a:xfrm>
            <a:off x="1366563" y="8275198"/>
            <a:ext cx="579755" cy="142240"/>
          </a:xfrm>
          <a:custGeom>
            <a:avLst/>
            <a:gdLst/>
            <a:ahLst/>
            <a:cxnLst/>
            <a:rect l="l" t="t" r="r" b="b"/>
            <a:pathLst>
              <a:path w="579755" h="142240">
                <a:moveTo>
                  <a:pt x="579521" y="0"/>
                </a:moveTo>
                <a:lnTo>
                  <a:pt x="579521" y="141797"/>
                </a:lnTo>
                <a:lnTo>
                  <a:pt x="0" y="141797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 txBox="1"/>
          <p:nvPr/>
        </p:nvSpPr>
        <p:spPr>
          <a:xfrm>
            <a:off x="974058" y="677962"/>
            <a:ext cx="2131695" cy="528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1299"/>
              </a:lnSpc>
            </a:pPr>
            <a:r>
              <a:rPr sz="1150" dirty="0">
                <a:latin typeface="Calibri"/>
                <a:cs typeface="Calibri"/>
              </a:rPr>
              <a:t>Eart</a:t>
            </a:r>
            <a:r>
              <a:rPr sz="1150" spc="5" dirty="0">
                <a:latin typeface="Calibri"/>
                <a:cs typeface="Calibri"/>
              </a:rPr>
              <a:t>h Resou</a:t>
            </a:r>
            <a:r>
              <a:rPr sz="1150" dirty="0">
                <a:latin typeface="Calibri"/>
                <a:cs typeface="Calibri"/>
              </a:rPr>
              <a:t>r</a:t>
            </a:r>
            <a:r>
              <a:rPr sz="1150" spc="5" dirty="0">
                <a:latin typeface="Calibri"/>
                <a:cs typeface="Calibri"/>
              </a:rPr>
              <a:t>c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5" dirty="0">
                <a:latin typeface="Calibri"/>
                <a:cs typeface="Calibri"/>
              </a:rPr>
              <a:t>s R</a:t>
            </a:r>
            <a:r>
              <a:rPr sz="1150" dirty="0">
                <a:latin typeface="Calibri"/>
                <a:cs typeface="Calibri"/>
              </a:rPr>
              <a:t>eg</a:t>
            </a:r>
            <a:r>
              <a:rPr sz="1150" spc="5" dirty="0">
                <a:latin typeface="Calibri"/>
                <a:cs typeface="Calibri"/>
              </a:rPr>
              <a:t>u</a:t>
            </a:r>
            <a:r>
              <a:rPr sz="1150" spc="-5" dirty="0">
                <a:latin typeface="Calibri"/>
                <a:cs typeface="Calibri"/>
              </a:rPr>
              <a:t>l</a:t>
            </a:r>
            <a:r>
              <a:rPr sz="1150" spc="5" dirty="0">
                <a:latin typeface="Calibri"/>
                <a:cs typeface="Calibri"/>
              </a:rPr>
              <a:t>at</a:t>
            </a:r>
            <a:r>
              <a:rPr sz="1150" spc="-5" dirty="0">
                <a:latin typeface="Calibri"/>
                <a:cs typeface="Calibri"/>
              </a:rPr>
              <a:t>i</a:t>
            </a:r>
            <a:r>
              <a:rPr sz="1150" spc="5" dirty="0">
                <a:latin typeface="Calibri"/>
                <a:cs typeface="Calibri"/>
              </a:rPr>
              <a:t>on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Branch</a:t>
            </a:r>
            <a:r>
              <a:rPr sz="1150" dirty="0">
                <a:latin typeface="Calibri"/>
                <a:cs typeface="Calibri"/>
              </a:rPr>
              <a:t> Org</a:t>
            </a:r>
            <a:r>
              <a:rPr sz="1150" spc="5" dirty="0">
                <a:latin typeface="Calibri"/>
                <a:cs typeface="Calibri"/>
              </a:rPr>
              <a:t>an</a:t>
            </a:r>
            <a:r>
              <a:rPr sz="1150" spc="-5" dirty="0">
                <a:latin typeface="Calibri"/>
                <a:cs typeface="Calibri"/>
              </a:rPr>
              <a:t>i</a:t>
            </a:r>
            <a:r>
              <a:rPr sz="1150" dirty="0">
                <a:latin typeface="Calibri"/>
                <a:cs typeface="Calibri"/>
              </a:rPr>
              <a:t>sati</a:t>
            </a:r>
            <a:r>
              <a:rPr sz="1150" spc="5" dirty="0">
                <a:latin typeface="Calibri"/>
                <a:cs typeface="Calibri"/>
              </a:rPr>
              <a:t>o</a:t>
            </a:r>
            <a:r>
              <a:rPr sz="1150" dirty="0">
                <a:latin typeface="Calibri"/>
                <a:cs typeface="Calibri"/>
              </a:rPr>
              <a:t>nal </a:t>
            </a:r>
            <a:r>
              <a:rPr sz="1150" spc="5" dirty="0">
                <a:latin typeface="Calibri"/>
                <a:cs typeface="Calibri"/>
              </a:rPr>
              <a:t>C</a:t>
            </a:r>
            <a:r>
              <a:rPr sz="1150" dirty="0">
                <a:latin typeface="Calibri"/>
                <a:cs typeface="Calibri"/>
              </a:rPr>
              <a:t>hart</a:t>
            </a:r>
            <a:endParaRPr sz="1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150" spc="5" dirty="0">
                <a:latin typeface="Calibri"/>
                <a:cs typeface="Calibri"/>
              </a:rPr>
              <a:t>July 20</a:t>
            </a:r>
            <a:r>
              <a:rPr sz="1150" dirty="0">
                <a:latin typeface="Calibri"/>
                <a:cs typeface="Calibri"/>
              </a:rPr>
              <a:t>1</a:t>
            </a:r>
            <a:r>
              <a:rPr sz="1150" spc="5" dirty="0">
                <a:latin typeface="Calibri"/>
                <a:cs typeface="Calibri"/>
              </a:rPr>
              <a:t>5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391" name="object 391"/>
          <p:cNvSpPr/>
          <p:nvPr/>
        </p:nvSpPr>
        <p:spPr>
          <a:xfrm>
            <a:off x="3518187" y="3799331"/>
            <a:ext cx="0" cy="493395"/>
          </a:xfrm>
          <a:custGeom>
            <a:avLst/>
            <a:gdLst/>
            <a:ahLst/>
            <a:cxnLst/>
            <a:rect l="l" t="t" r="r" b="b"/>
            <a:pathLst>
              <a:path h="493395">
                <a:moveTo>
                  <a:pt x="0" y="0"/>
                </a:moveTo>
                <a:lnTo>
                  <a:pt x="0" y="49321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2803044" y="771416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2803035" y="7714172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228"/>
                </a:moveTo>
                <a:lnTo>
                  <a:pt x="0" y="0"/>
                </a:lnTo>
                <a:lnTo>
                  <a:pt x="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2803035" y="8133393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457" y="0"/>
                </a:moveTo>
                <a:lnTo>
                  <a:pt x="838457" y="8"/>
                </a:lnTo>
                <a:lnTo>
                  <a:pt x="0" y="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2784548" y="7695669"/>
            <a:ext cx="838457" cy="419228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784548" y="769566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 txBox="1"/>
          <p:nvPr/>
        </p:nvSpPr>
        <p:spPr>
          <a:xfrm>
            <a:off x="2815118" y="7732497"/>
            <a:ext cx="77978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3299"/>
              </a:lnSpc>
            </a:pPr>
            <a:r>
              <a:rPr sz="750" spc="15" dirty="0">
                <a:latin typeface="Calibri"/>
                <a:cs typeface="Calibri"/>
              </a:rPr>
              <a:t>Adm</a:t>
            </a:r>
            <a:r>
              <a:rPr sz="750" dirty="0">
                <a:latin typeface="Calibri"/>
                <a:cs typeface="Calibri"/>
              </a:rPr>
              <a:t>inistrat</a:t>
            </a:r>
            <a:r>
              <a:rPr sz="750" spc="5" dirty="0">
                <a:latin typeface="Calibri"/>
                <a:cs typeface="Calibri"/>
              </a:rPr>
              <a:t>io</a:t>
            </a:r>
            <a:r>
              <a:rPr sz="750" spc="10" dirty="0">
                <a:latin typeface="Calibri"/>
                <a:cs typeface="Calibri"/>
              </a:rPr>
              <a:t>n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(.</a:t>
            </a:r>
            <a:r>
              <a:rPr sz="750" spc="10" dirty="0">
                <a:latin typeface="Calibri"/>
                <a:cs typeface="Calibri"/>
              </a:rPr>
              <a:t>5</a:t>
            </a:r>
            <a:r>
              <a:rPr sz="750" spc="5" dirty="0">
                <a:latin typeface="Calibri"/>
                <a:cs typeface="Calibri"/>
              </a:rPr>
              <a:t>) Vacant</a:t>
            </a:r>
            <a:endParaRPr sz="7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750" spc="10" dirty="0">
                <a:latin typeface="Calibri"/>
                <a:cs typeface="Calibri"/>
              </a:rPr>
              <a:t>30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June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20</a:t>
            </a:r>
            <a:r>
              <a:rPr sz="750" spc="5" dirty="0">
                <a:latin typeface="Calibri"/>
                <a:cs typeface="Calibri"/>
              </a:rPr>
              <a:t>1</a:t>
            </a:r>
            <a:r>
              <a:rPr sz="750" spc="10" dirty="0">
                <a:latin typeface="Calibri"/>
                <a:cs typeface="Calibri"/>
              </a:rPr>
              <a:t>5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8" name="object 398"/>
          <p:cNvSpPr/>
          <p:nvPr/>
        </p:nvSpPr>
        <p:spPr>
          <a:xfrm>
            <a:off x="2470118" y="7905292"/>
            <a:ext cx="314960" cy="0"/>
          </a:xfrm>
          <a:custGeom>
            <a:avLst/>
            <a:gdLst/>
            <a:ahLst/>
            <a:cxnLst/>
            <a:rect l="l" t="t" r="r" b="b"/>
            <a:pathLst>
              <a:path w="314960">
                <a:moveTo>
                  <a:pt x="314421" y="0"/>
                </a:moveTo>
                <a:lnTo>
                  <a:pt x="0" y="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038568" y="427402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038562" y="4274043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6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2038562" y="4693252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19"/>
                </a:lnTo>
                <a:lnTo>
                  <a:pt x="0" y="1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2020072" y="4255528"/>
            <a:ext cx="838457" cy="41922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2020072" y="425552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 txBox="1"/>
          <p:nvPr/>
        </p:nvSpPr>
        <p:spPr>
          <a:xfrm>
            <a:off x="2144971" y="4310072"/>
            <a:ext cx="60452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 marR="5080" indent="-7620" algn="just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Rachael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Roberts</a:t>
            </a:r>
            <a:r>
              <a:rPr sz="650" spc="5" dirty="0">
                <a:latin typeface="Calibri"/>
                <a:cs typeface="Calibri"/>
              </a:rPr>
              <a:t> Senior </a:t>
            </a:r>
            <a:r>
              <a:rPr sz="650" spc="10" dirty="0">
                <a:latin typeface="Calibri"/>
                <a:cs typeface="Calibri"/>
              </a:rPr>
              <a:t>Inspe</a:t>
            </a:r>
            <a:r>
              <a:rPr sz="650" spc="5" dirty="0">
                <a:latin typeface="Calibri"/>
                <a:cs typeface="Calibri"/>
              </a:rPr>
              <a:t>c</a:t>
            </a:r>
            <a:r>
              <a:rPr sz="650" spc="10" dirty="0">
                <a:latin typeface="Calibri"/>
                <a:cs typeface="Calibri"/>
              </a:rPr>
              <a:t>to</a:t>
            </a:r>
            <a:r>
              <a:rPr sz="650" spc="5" dirty="0">
                <a:latin typeface="Calibri"/>
                <a:cs typeface="Calibri"/>
              </a:rPr>
              <a:t>r </a:t>
            </a:r>
            <a:r>
              <a:rPr sz="650" spc="10" dirty="0">
                <a:latin typeface="Calibri"/>
                <a:cs typeface="Calibri"/>
              </a:rPr>
              <a:t>31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Augu</a:t>
            </a:r>
            <a:r>
              <a:rPr sz="650" spc="5" dirty="0">
                <a:latin typeface="Calibri"/>
                <a:cs typeface="Calibri"/>
              </a:rPr>
              <a:t>st</a:t>
            </a:r>
            <a:r>
              <a:rPr sz="650" spc="10" dirty="0">
                <a:latin typeface="Calibri"/>
                <a:cs typeface="Calibri"/>
              </a:rPr>
              <a:t> 2015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05" name="object 405"/>
          <p:cNvSpPr/>
          <p:nvPr/>
        </p:nvSpPr>
        <p:spPr>
          <a:xfrm>
            <a:off x="2439290" y="3799331"/>
            <a:ext cx="1079500" cy="456565"/>
          </a:xfrm>
          <a:custGeom>
            <a:avLst/>
            <a:gdLst/>
            <a:ahLst/>
            <a:cxnLst/>
            <a:rect l="l" t="t" r="r" b="b"/>
            <a:pathLst>
              <a:path w="1079500" h="456564">
                <a:moveTo>
                  <a:pt x="1078897" y="0"/>
                </a:moveTo>
                <a:lnTo>
                  <a:pt x="1078897" y="283595"/>
                </a:lnTo>
                <a:lnTo>
                  <a:pt x="0" y="283595"/>
                </a:lnTo>
                <a:lnTo>
                  <a:pt x="0" y="456219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7309752" y="3651345"/>
            <a:ext cx="838835" cy="499745"/>
          </a:xfrm>
          <a:custGeom>
            <a:avLst/>
            <a:gdLst/>
            <a:ahLst/>
            <a:cxnLst/>
            <a:rect l="l" t="t" r="r" b="b"/>
            <a:pathLst>
              <a:path w="838834" h="499745">
                <a:moveTo>
                  <a:pt x="0" y="499375"/>
                </a:moveTo>
                <a:lnTo>
                  <a:pt x="838457" y="499375"/>
                </a:lnTo>
                <a:lnTo>
                  <a:pt x="838457" y="0"/>
                </a:lnTo>
                <a:lnTo>
                  <a:pt x="0" y="0"/>
                </a:lnTo>
                <a:lnTo>
                  <a:pt x="0" y="499375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7309728" y="3651367"/>
            <a:ext cx="635" cy="499745"/>
          </a:xfrm>
          <a:custGeom>
            <a:avLst/>
            <a:gdLst/>
            <a:ahLst/>
            <a:cxnLst/>
            <a:rect l="l" t="t" r="r" b="b"/>
            <a:pathLst>
              <a:path w="634" h="499745">
                <a:moveTo>
                  <a:pt x="0" y="499375"/>
                </a:moveTo>
                <a:lnTo>
                  <a:pt x="0" y="0"/>
                </a:lnTo>
                <a:lnTo>
                  <a:pt x="2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7309728" y="4150721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1"/>
                </a:lnTo>
                <a:lnTo>
                  <a:pt x="0" y="21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7297422" y="3632850"/>
            <a:ext cx="838457" cy="499375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7297422" y="3632850"/>
            <a:ext cx="838835" cy="499745"/>
          </a:xfrm>
          <a:custGeom>
            <a:avLst/>
            <a:gdLst/>
            <a:ahLst/>
            <a:cxnLst/>
            <a:rect l="l" t="t" r="r" b="b"/>
            <a:pathLst>
              <a:path w="838834" h="499745">
                <a:moveTo>
                  <a:pt x="0" y="499375"/>
                </a:moveTo>
                <a:lnTo>
                  <a:pt x="838457" y="499375"/>
                </a:lnTo>
                <a:lnTo>
                  <a:pt x="838457" y="0"/>
                </a:lnTo>
                <a:lnTo>
                  <a:pt x="0" y="0"/>
                </a:lnTo>
                <a:lnTo>
                  <a:pt x="0" y="499375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 txBox="1"/>
          <p:nvPr/>
        </p:nvSpPr>
        <p:spPr>
          <a:xfrm>
            <a:off x="7462499" y="3624637"/>
            <a:ext cx="502284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20" dirty="0">
                <a:latin typeface="Calibri"/>
                <a:cs typeface="Calibri"/>
              </a:rPr>
              <a:t>M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c</a:t>
            </a:r>
            <a:r>
              <a:rPr sz="650" spc="5" dirty="0">
                <a:latin typeface="Calibri"/>
                <a:cs typeface="Calibri"/>
              </a:rPr>
              <a:t>hel</a:t>
            </a:r>
            <a:r>
              <a:rPr sz="650" spc="10" dirty="0">
                <a:latin typeface="Calibri"/>
                <a:cs typeface="Calibri"/>
              </a:rPr>
              <a:t>le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V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e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7405682" y="3728507"/>
            <a:ext cx="616585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27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ject </a:t>
            </a:r>
            <a:r>
              <a:rPr sz="650" spc="10" dirty="0">
                <a:latin typeface="Calibri"/>
                <a:cs typeface="Calibri"/>
              </a:rPr>
              <a:t>Office</a:t>
            </a:r>
            <a:r>
              <a:rPr sz="650" spc="5" dirty="0">
                <a:latin typeface="Calibri"/>
                <a:cs typeface="Calibri"/>
              </a:rPr>
              <a:t>r E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5" dirty="0">
                <a:latin typeface="Calibri"/>
                <a:cs typeface="Calibri"/>
              </a:rPr>
              <a:t>v</a:t>
            </a:r>
            <a:r>
              <a:rPr sz="650" spc="10" dirty="0">
                <a:latin typeface="Calibri"/>
                <a:cs typeface="Calibri"/>
              </a:rPr>
              <a:t>ironment</a:t>
            </a:r>
            <a:r>
              <a:rPr sz="650" dirty="0">
                <a:latin typeface="Calibri"/>
                <a:cs typeface="Calibri"/>
              </a:rPr>
              <a:t> (</a:t>
            </a:r>
            <a:r>
              <a:rPr sz="650" spc="15" dirty="0">
                <a:latin typeface="Calibri"/>
                <a:cs typeface="Calibri"/>
              </a:rPr>
              <a:t>.</a:t>
            </a:r>
            <a:r>
              <a:rPr sz="650" spc="10" dirty="0">
                <a:latin typeface="Calibri"/>
                <a:cs typeface="Calibri"/>
              </a:rPr>
              <a:t>4</a:t>
            </a:r>
            <a:r>
              <a:rPr sz="650" spc="5" dirty="0">
                <a:latin typeface="Calibri"/>
                <a:cs typeface="Calibri"/>
              </a:rPr>
              <a:t>)</a:t>
            </a:r>
            <a:endParaRPr sz="650">
              <a:latin typeface="Calibri"/>
              <a:cs typeface="Calibri"/>
            </a:endParaRPr>
          </a:p>
          <a:p>
            <a:pPr marL="46355" marR="38735" algn="ctr">
              <a:lnSpc>
                <a:spcPct val="104900"/>
              </a:lnSpc>
            </a:pPr>
            <a:r>
              <a:rPr sz="650" spc="20" dirty="0">
                <a:latin typeface="Calibri"/>
                <a:cs typeface="Calibri"/>
              </a:rPr>
              <a:t>W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ek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1</a:t>
            </a:r>
            <a:r>
              <a:rPr sz="650" spc="15" dirty="0">
                <a:latin typeface="Calibri"/>
                <a:cs typeface="Calibri"/>
              </a:rPr>
              <a:t>6</a:t>
            </a:r>
            <a:r>
              <a:rPr sz="650" spc="10" dirty="0">
                <a:latin typeface="Calibri"/>
                <a:cs typeface="Calibri"/>
              </a:rPr>
              <a:t>/3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dirty="0">
                <a:latin typeface="Calibri"/>
                <a:cs typeface="Calibri"/>
              </a:rPr>
              <a:t>(</a:t>
            </a:r>
            <a:r>
              <a:rPr sz="650" spc="5" dirty="0">
                <a:latin typeface="Calibri"/>
                <a:cs typeface="Calibri"/>
              </a:rPr>
              <a:t>.6) </a:t>
            </a:r>
            <a:r>
              <a:rPr sz="650" spc="10" dirty="0">
                <a:latin typeface="Calibri"/>
                <a:cs typeface="Calibri"/>
              </a:rPr>
              <a:t>1</a:t>
            </a:r>
            <a:r>
              <a:rPr sz="650" spc="5" dirty="0">
                <a:latin typeface="Calibri"/>
                <a:cs typeface="Calibri"/>
              </a:rPr>
              <a:t>0</a:t>
            </a:r>
            <a:r>
              <a:rPr sz="650" spc="10" dirty="0">
                <a:latin typeface="Calibri"/>
                <a:cs typeface="Calibri"/>
              </a:rPr>
              <a:t>/1</a:t>
            </a:r>
            <a:r>
              <a:rPr sz="650" spc="5" dirty="0">
                <a:latin typeface="Calibri"/>
                <a:cs typeface="Calibri"/>
              </a:rPr>
              <a:t>1</a:t>
            </a:r>
            <a:r>
              <a:rPr sz="650" spc="10" dirty="0">
                <a:latin typeface="Calibri"/>
                <a:cs typeface="Calibri"/>
              </a:rPr>
              <a:t>/2015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13" name="object 413"/>
          <p:cNvSpPr/>
          <p:nvPr/>
        </p:nvSpPr>
        <p:spPr>
          <a:xfrm>
            <a:off x="7716625" y="3558892"/>
            <a:ext cx="0" cy="74295"/>
          </a:xfrm>
          <a:custGeom>
            <a:avLst/>
            <a:gdLst/>
            <a:ahLst/>
            <a:cxnLst/>
            <a:rect l="l" t="t" r="r" b="b"/>
            <a:pathLst>
              <a:path h="74295">
                <a:moveTo>
                  <a:pt x="0" y="0"/>
                </a:moveTo>
                <a:lnTo>
                  <a:pt x="0" y="73981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7192591" y="4397346"/>
            <a:ext cx="105410" cy="0"/>
          </a:xfrm>
          <a:custGeom>
            <a:avLst/>
            <a:gdLst/>
            <a:ahLst/>
            <a:cxnLst/>
            <a:rect l="l" t="t" r="r" b="b"/>
            <a:pathLst>
              <a:path w="105409">
                <a:moveTo>
                  <a:pt x="104807" y="0"/>
                </a:moveTo>
                <a:lnTo>
                  <a:pt x="67816" y="0"/>
                </a:lnTo>
                <a:lnTo>
                  <a:pt x="0" y="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10145710" y="373149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10145677" y="3731513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32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10145677" y="4150721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21"/>
                </a:lnTo>
                <a:lnTo>
                  <a:pt x="0" y="21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10127215" y="3712997"/>
            <a:ext cx="838457" cy="419228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10127215" y="3712997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 txBox="1"/>
          <p:nvPr/>
        </p:nvSpPr>
        <p:spPr>
          <a:xfrm>
            <a:off x="10278795" y="3768407"/>
            <a:ext cx="53276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900"/>
              </a:lnSpc>
            </a:pPr>
            <a:r>
              <a:rPr sz="650" spc="15" dirty="0">
                <a:latin typeface="Calibri"/>
                <a:cs typeface="Calibri"/>
              </a:rPr>
              <a:t>A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5" dirty="0">
                <a:latin typeface="Calibri"/>
                <a:cs typeface="Calibri"/>
              </a:rPr>
              <a:t>ly </a:t>
            </a:r>
            <a:r>
              <a:rPr sz="650" spc="10" dirty="0">
                <a:latin typeface="Calibri"/>
                <a:cs typeface="Calibri"/>
              </a:rPr>
              <a:t>Bromley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ject </a:t>
            </a:r>
            <a:r>
              <a:rPr sz="650" spc="10" dirty="0">
                <a:latin typeface="Calibri"/>
                <a:cs typeface="Calibri"/>
              </a:rPr>
              <a:t>Office</a:t>
            </a:r>
            <a:r>
              <a:rPr sz="650" spc="5" dirty="0">
                <a:latin typeface="Calibri"/>
                <a:cs typeface="Calibri"/>
              </a:rPr>
              <a:t>r </a:t>
            </a:r>
            <a:r>
              <a:rPr sz="650" spc="10" dirty="0">
                <a:latin typeface="Calibri"/>
                <a:cs typeface="Calibri"/>
              </a:rPr>
              <a:t>3</a:t>
            </a:r>
            <a:r>
              <a:rPr sz="650" spc="5" dirty="0">
                <a:latin typeface="Calibri"/>
                <a:cs typeface="Calibri"/>
              </a:rPr>
              <a:t>0</a:t>
            </a:r>
            <a:r>
              <a:rPr sz="650" spc="10" dirty="0">
                <a:latin typeface="Calibri"/>
                <a:cs typeface="Calibri"/>
              </a:rPr>
              <a:t>/6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2017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21" name="object 421"/>
          <p:cNvSpPr/>
          <p:nvPr/>
        </p:nvSpPr>
        <p:spPr>
          <a:xfrm>
            <a:off x="5423223" y="577831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5423205" y="5778329"/>
            <a:ext cx="635" cy="419734"/>
          </a:xfrm>
          <a:custGeom>
            <a:avLst/>
            <a:gdLst/>
            <a:ahLst/>
            <a:cxnLst/>
            <a:rect l="l" t="t" r="r" b="b"/>
            <a:pathLst>
              <a:path w="635" h="419735">
                <a:moveTo>
                  <a:pt x="0" y="419228"/>
                </a:moveTo>
                <a:lnTo>
                  <a:pt x="0" y="0"/>
                </a:lnTo>
                <a:lnTo>
                  <a:pt x="17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5423205" y="6197543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14"/>
                </a:lnTo>
                <a:lnTo>
                  <a:pt x="0" y="14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5404727" y="5759819"/>
            <a:ext cx="838457" cy="419228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5404727" y="575981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 txBox="1"/>
          <p:nvPr/>
        </p:nvSpPr>
        <p:spPr>
          <a:xfrm>
            <a:off x="5531464" y="5761216"/>
            <a:ext cx="58928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Calibri"/>
                <a:cs typeface="Calibri"/>
              </a:rPr>
              <a:t>Je</a:t>
            </a:r>
            <a:r>
              <a:rPr sz="650" spc="10" dirty="0">
                <a:latin typeface="Calibri"/>
                <a:cs typeface="Calibri"/>
              </a:rPr>
              <a:t>lena</a:t>
            </a:r>
            <a:r>
              <a:rPr sz="650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Markovic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5495953" y="5865086"/>
            <a:ext cx="65976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L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0" dirty="0">
                <a:latin typeface="Calibri"/>
                <a:cs typeface="Calibri"/>
              </a:rPr>
              <a:t>censing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and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Re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5" dirty="0">
                <a:latin typeface="Calibri"/>
                <a:cs typeface="Calibri"/>
              </a:rPr>
              <a:t>u</a:t>
            </a:r>
            <a:r>
              <a:rPr sz="650" dirty="0">
                <a:latin typeface="Calibri"/>
                <a:cs typeface="Calibri"/>
              </a:rPr>
              <a:t>l</a:t>
            </a:r>
            <a:r>
              <a:rPr sz="650" spc="10" dirty="0">
                <a:latin typeface="Calibri"/>
                <a:cs typeface="Calibri"/>
              </a:rPr>
              <a:t>ation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Office</a:t>
            </a:r>
            <a:r>
              <a:rPr sz="650" spc="5" dirty="0">
                <a:latin typeface="Calibri"/>
                <a:cs typeface="Calibri"/>
              </a:rPr>
              <a:t>r </a:t>
            </a:r>
            <a:r>
              <a:rPr sz="650" spc="10" dirty="0">
                <a:latin typeface="Calibri"/>
                <a:cs typeface="Calibri"/>
              </a:rPr>
              <a:t>30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6</a:t>
            </a:r>
            <a:r>
              <a:rPr sz="650" spc="5" dirty="0">
                <a:latin typeface="Calibri"/>
                <a:cs typeface="Calibri"/>
              </a:rPr>
              <a:t>/</a:t>
            </a:r>
            <a:r>
              <a:rPr sz="650" spc="10" dirty="0">
                <a:latin typeface="Calibri"/>
                <a:cs typeface="Calibri"/>
              </a:rPr>
              <a:t>2017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28" name="object 428"/>
          <p:cNvSpPr/>
          <p:nvPr/>
        </p:nvSpPr>
        <p:spPr>
          <a:xfrm>
            <a:off x="5232087" y="2387521"/>
            <a:ext cx="172720" cy="3582035"/>
          </a:xfrm>
          <a:custGeom>
            <a:avLst/>
            <a:gdLst/>
            <a:ahLst/>
            <a:cxnLst/>
            <a:rect l="l" t="t" r="r" b="b"/>
            <a:pathLst>
              <a:path w="172720" h="3582035">
                <a:moveTo>
                  <a:pt x="0" y="0"/>
                </a:moveTo>
                <a:lnTo>
                  <a:pt x="0" y="3581938"/>
                </a:lnTo>
                <a:lnTo>
                  <a:pt x="172623" y="3581938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7309752" y="743056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7309728" y="7430578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4">
                <a:moveTo>
                  <a:pt x="0" y="419228"/>
                </a:moveTo>
                <a:lnTo>
                  <a:pt x="0" y="0"/>
                </a:lnTo>
                <a:lnTo>
                  <a:pt x="23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7309728" y="7849797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4">
                <a:moveTo>
                  <a:pt x="838457" y="0"/>
                </a:moveTo>
                <a:lnTo>
                  <a:pt x="838457" y="9"/>
                </a:lnTo>
                <a:lnTo>
                  <a:pt x="0" y="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7297422" y="7412073"/>
            <a:ext cx="838457" cy="419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7297422" y="741207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 txBox="1"/>
          <p:nvPr/>
        </p:nvSpPr>
        <p:spPr>
          <a:xfrm>
            <a:off x="7464102" y="7414452"/>
            <a:ext cx="499109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" dirty="0">
                <a:latin typeface="Calibri"/>
                <a:cs typeface="Calibri"/>
              </a:rPr>
              <a:t>Andrew </a:t>
            </a:r>
            <a:r>
              <a:rPr sz="650" spc="5" dirty="0">
                <a:latin typeface="Calibri"/>
                <a:cs typeface="Calibri"/>
              </a:rPr>
              <a:t>Sc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tt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7382426" y="7518321"/>
            <a:ext cx="66167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Act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g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Program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5" dirty="0">
                <a:latin typeface="Calibri"/>
                <a:cs typeface="Calibri"/>
              </a:rPr>
              <a:t>Man</a:t>
            </a:r>
            <a:r>
              <a:rPr sz="650" spc="10" dirty="0">
                <a:latin typeface="Calibri"/>
                <a:cs typeface="Calibri"/>
              </a:rPr>
              <a:t>a</a:t>
            </a:r>
            <a:r>
              <a:rPr sz="650" spc="5" dirty="0">
                <a:latin typeface="Calibri"/>
                <a:cs typeface="Calibri"/>
              </a:rPr>
              <a:t>g</a:t>
            </a:r>
            <a:r>
              <a:rPr sz="650" spc="10" dirty="0">
                <a:latin typeface="Calibri"/>
                <a:cs typeface="Calibri"/>
              </a:rPr>
              <a:t>er</a:t>
            </a:r>
            <a:r>
              <a:rPr sz="650" spc="5" dirty="0">
                <a:latin typeface="Calibri"/>
                <a:cs typeface="Calibri"/>
              </a:rPr>
              <a:t> P</a:t>
            </a:r>
            <a:r>
              <a:rPr sz="650" spc="10" dirty="0">
                <a:latin typeface="Calibri"/>
                <a:cs typeface="Calibri"/>
              </a:rPr>
              <a:t>lann</a:t>
            </a:r>
            <a:r>
              <a:rPr sz="650" dirty="0">
                <a:latin typeface="Calibri"/>
                <a:cs typeface="Calibri"/>
              </a:rPr>
              <a:t>i</a:t>
            </a:r>
            <a:r>
              <a:rPr sz="650" spc="15" dirty="0">
                <a:latin typeface="Calibri"/>
                <a:cs typeface="Calibri"/>
              </a:rPr>
              <a:t>n</a:t>
            </a:r>
            <a:r>
              <a:rPr sz="650" spc="10" dirty="0">
                <a:latin typeface="Calibri"/>
                <a:cs typeface="Calibri"/>
              </a:rPr>
              <a:t>g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0</a:t>
            </a:r>
            <a:r>
              <a:rPr sz="650" spc="5" dirty="0">
                <a:latin typeface="Calibri"/>
                <a:cs typeface="Calibri"/>
              </a:rPr>
              <a:t>3</a:t>
            </a:r>
            <a:r>
              <a:rPr sz="650" spc="10" dirty="0">
                <a:latin typeface="Calibri"/>
                <a:cs typeface="Calibri"/>
              </a:rPr>
              <a:t>/1</a:t>
            </a:r>
            <a:r>
              <a:rPr sz="650" spc="5" dirty="0">
                <a:latin typeface="Calibri"/>
                <a:cs typeface="Calibri"/>
              </a:rPr>
              <a:t>1</a:t>
            </a:r>
            <a:r>
              <a:rPr sz="650" spc="10" dirty="0">
                <a:latin typeface="Calibri"/>
                <a:cs typeface="Calibri"/>
              </a:rPr>
              <a:t>/2015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36" name="object 436"/>
          <p:cNvSpPr/>
          <p:nvPr/>
        </p:nvSpPr>
        <p:spPr>
          <a:xfrm>
            <a:off x="7716625" y="7202470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14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8740061" y="750455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8740033" y="7504558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4">
                <a:moveTo>
                  <a:pt x="0" y="419228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8740033" y="7923779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4">
                <a:moveTo>
                  <a:pt x="838457" y="0"/>
                </a:moveTo>
                <a:lnTo>
                  <a:pt x="838457" y="8"/>
                </a:lnTo>
                <a:lnTo>
                  <a:pt x="0" y="8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8721566" y="7486054"/>
            <a:ext cx="838457" cy="419228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8721566" y="748605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 txBox="1"/>
          <p:nvPr/>
        </p:nvSpPr>
        <p:spPr>
          <a:xfrm>
            <a:off x="8730813" y="7494531"/>
            <a:ext cx="838200" cy="420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635">
              <a:lnSpc>
                <a:spcPct val="100000"/>
              </a:lnSpc>
            </a:pPr>
            <a:r>
              <a:rPr sz="750" spc="10" dirty="0">
                <a:latin typeface="Calibri"/>
                <a:cs typeface="Calibri"/>
              </a:rPr>
              <a:t>Ba</a:t>
            </a:r>
            <a:r>
              <a:rPr sz="750" dirty="0">
                <a:latin typeface="Calibri"/>
                <a:cs typeface="Calibri"/>
              </a:rPr>
              <a:t>l</a:t>
            </a:r>
            <a:r>
              <a:rPr sz="750" spc="5" dirty="0">
                <a:latin typeface="Calibri"/>
                <a:cs typeface="Calibri"/>
              </a:rPr>
              <a:t>la</a:t>
            </a:r>
            <a:r>
              <a:rPr sz="750" dirty="0">
                <a:latin typeface="Calibri"/>
                <a:cs typeface="Calibri"/>
              </a:rPr>
              <a:t>r</a:t>
            </a:r>
            <a:r>
              <a:rPr sz="750" spc="10" dirty="0">
                <a:latin typeface="Calibri"/>
                <a:cs typeface="Calibri"/>
              </a:rPr>
              <a:t>at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3" name="object 443"/>
          <p:cNvSpPr/>
          <p:nvPr/>
        </p:nvSpPr>
        <p:spPr>
          <a:xfrm>
            <a:off x="8740061" y="802858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8740033" y="8028593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4">
                <a:moveTo>
                  <a:pt x="0" y="419228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8740033" y="8447814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4">
                <a:moveTo>
                  <a:pt x="838457" y="0"/>
                </a:moveTo>
                <a:lnTo>
                  <a:pt x="838457" y="7"/>
                </a:lnTo>
                <a:lnTo>
                  <a:pt x="0" y="7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8721566" y="8010090"/>
            <a:ext cx="838457" cy="419228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8721566" y="801009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/>
          <p:nvPr/>
        </p:nvSpPr>
        <p:spPr>
          <a:xfrm>
            <a:off x="8730813" y="8018567"/>
            <a:ext cx="838200" cy="420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6535">
              <a:lnSpc>
                <a:spcPct val="100000"/>
              </a:lnSpc>
            </a:pPr>
            <a:r>
              <a:rPr sz="750" spc="5" dirty="0">
                <a:latin typeface="Calibri"/>
                <a:cs typeface="Calibri"/>
              </a:rPr>
              <a:t>Traralg</a:t>
            </a:r>
            <a:r>
              <a:rPr sz="750" spc="10" dirty="0">
                <a:latin typeface="Calibri"/>
                <a:cs typeface="Calibri"/>
              </a:rPr>
              <a:t>on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9" name="object 449"/>
          <p:cNvSpPr/>
          <p:nvPr/>
        </p:nvSpPr>
        <p:spPr>
          <a:xfrm>
            <a:off x="8740061" y="855262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8740033" y="8552627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4">
                <a:moveTo>
                  <a:pt x="0" y="419228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8740033" y="8971850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4">
                <a:moveTo>
                  <a:pt x="838457" y="0"/>
                </a:moveTo>
                <a:lnTo>
                  <a:pt x="838457" y="5"/>
                </a:lnTo>
                <a:lnTo>
                  <a:pt x="0" y="5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8721566" y="8534126"/>
            <a:ext cx="838457" cy="41922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8721566" y="8534126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4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 txBox="1"/>
          <p:nvPr/>
        </p:nvSpPr>
        <p:spPr>
          <a:xfrm>
            <a:off x="8730813" y="8542603"/>
            <a:ext cx="838200" cy="420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">
              <a:lnSpc>
                <a:spcPct val="100000"/>
              </a:lnSpc>
            </a:pPr>
            <a:r>
              <a:rPr sz="750" spc="10" dirty="0">
                <a:latin typeface="Calibri"/>
                <a:cs typeface="Calibri"/>
              </a:rPr>
              <a:t>B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n</a:t>
            </a:r>
            <a:r>
              <a:rPr sz="750" spc="5" dirty="0">
                <a:latin typeface="Calibri"/>
                <a:cs typeface="Calibri"/>
              </a:rPr>
              <a:t>di</a:t>
            </a:r>
            <a:r>
              <a:rPr sz="750" spc="10" dirty="0">
                <a:latin typeface="Calibri"/>
                <a:cs typeface="Calibri"/>
              </a:rPr>
              <a:t>go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and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B</a:t>
            </a:r>
            <a:r>
              <a:rPr sz="750" spc="5" dirty="0">
                <a:latin typeface="Calibri"/>
                <a:cs typeface="Calibri"/>
              </a:rPr>
              <a:t>enall</a:t>
            </a:r>
            <a:r>
              <a:rPr sz="750" spc="10" dirty="0">
                <a:latin typeface="Calibri"/>
                <a:cs typeface="Calibri"/>
              </a:rPr>
              <a:t>a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5" name="object 455"/>
          <p:cNvSpPr/>
          <p:nvPr/>
        </p:nvSpPr>
        <p:spPr>
          <a:xfrm>
            <a:off x="10022375" y="2473833"/>
            <a:ext cx="105410" cy="1449070"/>
          </a:xfrm>
          <a:custGeom>
            <a:avLst/>
            <a:gdLst/>
            <a:ahLst/>
            <a:cxnLst/>
            <a:rect l="l" t="t" r="r" b="b"/>
            <a:pathLst>
              <a:path w="105409" h="1449070">
                <a:moveTo>
                  <a:pt x="0" y="0"/>
                </a:moveTo>
                <a:lnTo>
                  <a:pt x="0" y="1448804"/>
                </a:lnTo>
                <a:lnTo>
                  <a:pt x="104807" y="1448804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7192591" y="2406017"/>
            <a:ext cx="105410" cy="943610"/>
          </a:xfrm>
          <a:custGeom>
            <a:avLst/>
            <a:gdLst/>
            <a:ahLst/>
            <a:cxnLst/>
            <a:rect l="l" t="t" r="r" b="b"/>
            <a:pathLst>
              <a:path w="105409" h="943610">
                <a:moveTo>
                  <a:pt x="0" y="0"/>
                </a:moveTo>
                <a:lnTo>
                  <a:pt x="0" y="943264"/>
                </a:lnTo>
                <a:lnTo>
                  <a:pt x="104807" y="943264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497286" y="310264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497285" y="3102672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228"/>
                </a:moveTo>
                <a:lnTo>
                  <a:pt x="0" y="0"/>
                </a:lnTo>
                <a:lnTo>
                  <a:pt x="1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497285" y="3521878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5" h="635">
                <a:moveTo>
                  <a:pt x="838457" y="0"/>
                </a:moveTo>
                <a:lnTo>
                  <a:pt x="838457" y="23"/>
                </a:lnTo>
                <a:lnTo>
                  <a:pt x="0" y="23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478791" y="3084154"/>
            <a:ext cx="838457" cy="41922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478791" y="3084153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 txBox="1"/>
          <p:nvPr/>
        </p:nvSpPr>
        <p:spPr>
          <a:xfrm>
            <a:off x="583239" y="3183585"/>
            <a:ext cx="63055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650" spc="5" dirty="0">
                <a:latin typeface="Calibri"/>
                <a:cs typeface="Calibri"/>
              </a:rPr>
              <a:t>Y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0" dirty="0">
                <a:latin typeface="Calibri"/>
                <a:cs typeface="Calibri"/>
              </a:rPr>
              <a:t>k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C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ok</a:t>
            </a:r>
            <a:endParaRPr sz="6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750" spc="10" dirty="0">
                <a:latin typeface="Calibri"/>
                <a:cs typeface="Calibri"/>
              </a:rPr>
              <a:t>F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5" dirty="0">
                <a:latin typeface="Calibri"/>
                <a:cs typeface="Calibri"/>
              </a:rPr>
              <a:t>na</a:t>
            </a:r>
            <a:r>
              <a:rPr sz="750" spc="10" dirty="0">
                <a:latin typeface="Calibri"/>
                <a:cs typeface="Calibri"/>
              </a:rPr>
              <a:t>nce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Office</a:t>
            </a:r>
            <a:r>
              <a:rPr sz="750" spc="5" dirty="0">
                <a:latin typeface="Calibri"/>
                <a:cs typeface="Calibri"/>
              </a:rPr>
              <a:t>r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3" name="object 463"/>
          <p:cNvSpPr/>
          <p:nvPr/>
        </p:nvSpPr>
        <p:spPr>
          <a:xfrm>
            <a:off x="1317244" y="2140917"/>
            <a:ext cx="142240" cy="1184275"/>
          </a:xfrm>
          <a:custGeom>
            <a:avLst/>
            <a:gdLst/>
            <a:ahLst/>
            <a:cxnLst/>
            <a:rect l="l" t="t" r="r" b="b"/>
            <a:pathLst>
              <a:path w="142240" h="1184275">
                <a:moveTo>
                  <a:pt x="0" y="0"/>
                </a:moveTo>
                <a:lnTo>
                  <a:pt x="141797" y="0"/>
                </a:lnTo>
                <a:lnTo>
                  <a:pt x="141797" y="1183704"/>
                </a:lnTo>
                <a:lnTo>
                  <a:pt x="0" y="1183704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1317244" y="2769758"/>
            <a:ext cx="142240" cy="0"/>
          </a:xfrm>
          <a:custGeom>
            <a:avLst/>
            <a:gdLst/>
            <a:ahLst/>
            <a:cxnLst/>
            <a:rect l="l" t="t" r="r" b="b"/>
            <a:pathLst>
              <a:path w="142240">
                <a:moveTo>
                  <a:pt x="0" y="0"/>
                </a:moveTo>
                <a:lnTo>
                  <a:pt x="141797" y="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10145710" y="425552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solidFill>
            <a:srgbClr val="7A7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10145677" y="4255547"/>
            <a:ext cx="635" cy="419734"/>
          </a:xfrm>
          <a:custGeom>
            <a:avLst/>
            <a:gdLst/>
            <a:ahLst/>
            <a:cxnLst/>
            <a:rect l="l" t="t" r="r" b="b"/>
            <a:pathLst>
              <a:path w="634" h="419735">
                <a:moveTo>
                  <a:pt x="0" y="419228"/>
                </a:moveTo>
                <a:lnTo>
                  <a:pt x="0" y="0"/>
                </a:lnTo>
                <a:lnTo>
                  <a:pt x="32" y="0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10145677" y="4674756"/>
            <a:ext cx="838835" cy="635"/>
          </a:xfrm>
          <a:custGeom>
            <a:avLst/>
            <a:gdLst/>
            <a:ahLst/>
            <a:cxnLst/>
            <a:rect l="l" t="t" r="r" b="b"/>
            <a:pathLst>
              <a:path w="838834" h="635">
                <a:moveTo>
                  <a:pt x="838457" y="0"/>
                </a:moveTo>
                <a:lnTo>
                  <a:pt x="838457" y="19"/>
                </a:lnTo>
                <a:lnTo>
                  <a:pt x="0" y="19"/>
                </a:lnTo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10127215" y="4237032"/>
            <a:ext cx="838457" cy="419228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10127215" y="423703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4" h="419735">
                <a:moveTo>
                  <a:pt x="0" y="419228"/>
                </a:moveTo>
                <a:lnTo>
                  <a:pt x="838457" y="419228"/>
                </a:lnTo>
                <a:lnTo>
                  <a:pt x="838457" y="0"/>
                </a:lnTo>
                <a:lnTo>
                  <a:pt x="0" y="0"/>
                </a:lnTo>
                <a:lnTo>
                  <a:pt x="0" y="419228"/>
                </a:lnTo>
                <a:close/>
              </a:path>
            </a:pathLst>
          </a:custGeom>
          <a:ln w="3175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 txBox="1"/>
          <p:nvPr/>
        </p:nvSpPr>
        <p:spPr>
          <a:xfrm>
            <a:off x="10156651" y="4292687"/>
            <a:ext cx="774700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1605">
              <a:lnSpc>
                <a:spcPct val="104900"/>
              </a:lnSpc>
            </a:pPr>
            <a:r>
              <a:rPr sz="650" spc="10" dirty="0">
                <a:latin typeface="Calibri"/>
                <a:cs typeface="Calibri"/>
              </a:rPr>
              <a:t>Anna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Batt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se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enio</a:t>
            </a:r>
            <a:r>
              <a:rPr sz="650" spc="10" dirty="0">
                <a:latin typeface="Calibri"/>
                <a:cs typeface="Calibri"/>
              </a:rPr>
              <a:t>r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P</a:t>
            </a:r>
            <a:r>
              <a:rPr sz="650" dirty="0">
                <a:latin typeface="Calibri"/>
                <a:cs typeface="Calibri"/>
              </a:rPr>
              <a:t>r</a:t>
            </a:r>
            <a:r>
              <a:rPr sz="650" spc="15" dirty="0">
                <a:latin typeface="Calibri"/>
                <a:cs typeface="Calibri"/>
              </a:rPr>
              <a:t>o</a:t>
            </a:r>
            <a:r>
              <a:rPr sz="650" spc="5" dirty="0">
                <a:latin typeface="Calibri"/>
                <a:cs typeface="Calibri"/>
              </a:rPr>
              <a:t>ject </a:t>
            </a:r>
            <a:r>
              <a:rPr sz="650" spc="10" dirty="0">
                <a:latin typeface="Calibri"/>
                <a:cs typeface="Calibri"/>
              </a:rPr>
              <a:t>Office</a:t>
            </a:r>
            <a:r>
              <a:rPr sz="650" spc="5" dirty="0">
                <a:latin typeface="Calibri"/>
                <a:cs typeface="Calibri"/>
              </a:rPr>
              <a:t>r </a:t>
            </a:r>
            <a:r>
              <a:rPr sz="650" spc="10" dirty="0">
                <a:latin typeface="Calibri"/>
                <a:cs typeface="Calibri"/>
              </a:rPr>
              <a:t>S</a:t>
            </a:r>
            <a:r>
              <a:rPr sz="650" spc="5" dirty="0">
                <a:latin typeface="Calibri"/>
                <a:cs typeface="Calibri"/>
              </a:rPr>
              <a:t>e</a:t>
            </a:r>
            <a:r>
              <a:rPr sz="650" spc="10" dirty="0">
                <a:latin typeface="Calibri"/>
                <a:cs typeface="Calibri"/>
              </a:rPr>
              <a:t>con</a:t>
            </a:r>
            <a:r>
              <a:rPr sz="650" spc="5" dirty="0">
                <a:latin typeface="Calibri"/>
                <a:cs typeface="Calibri"/>
              </a:rPr>
              <a:t>de</a:t>
            </a:r>
            <a:r>
              <a:rPr sz="650" spc="10" dirty="0">
                <a:latin typeface="Calibri"/>
                <a:cs typeface="Calibri"/>
              </a:rPr>
              <a:t>d</a:t>
            </a:r>
            <a:r>
              <a:rPr sz="650" spc="5" dirty="0">
                <a:latin typeface="Calibri"/>
                <a:cs typeface="Calibri"/>
              </a:rPr>
              <a:t> </a:t>
            </a:r>
            <a:r>
              <a:rPr sz="650" spc="10" dirty="0">
                <a:latin typeface="Calibri"/>
                <a:cs typeface="Calibri"/>
              </a:rPr>
              <a:t>12/1</a:t>
            </a:r>
            <a:r>
              <a:rPr sz="650" spc="5" dirty="0">
                <a:latin typeface="Calibri"/>
                <a:cs typeface="Calibri"/>
              </a:rPr>
              <a:t>0</a:t>
            </a:r>
            <a:r>
              <a:rPr sz="650" spc="10" dirty="0">
                <a:latin typeface="Calibri"/>
                <a:cs typeface="Calibri"/>
              </a:rPr>
              <a:t>/15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71" name="object 471"/>
          <p:cNvSpPr/>
          <p:nvPr/>
        </p:nvSpPr>
        <p:spPr>
          <a:xfrm>
            <a:off x="10022375" y="2473833"/>
            <a:ext cx="105410" cy="1972945"/>
          </a:xfrm>
          <a:custGeom>
            <a:avLst/>
            <a:gdLst/>
            <a:ahLst/>
            <a:cxnLst/>
            <a:rect l="l" t="t" r="r" b="b"/>
            <a:pathLst>
              <a:path w="105409" h="1972945">
                <a:moveTo>
                  <a:pt x="0" y="0"/>
                </a:moveTo>
                <a:lnTo>
                  <a:pt x="0" y="1972840"/>
                </a:lnTo>
                <a:lnTo>
                  <a:pt x="104807" y="1972840"/>
                </a:lnTo>
              </a:path>
            </a:pathLst>
          </a:custGeom>
          <a:ln w="1233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 txBox="1"/>
          <p:nvPr/>
        </p:nvSpPr>
        <p:spPr>
          <a:xfrm>
            <a:off x="1710048" y="194986"/>
            <a:ext cx="9410065" cy="463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000" spc="-15" dirty="0">
                <a:latin typeface="Times New Roman"/>
                <a:cs typeface="Times New Roman"/>
              </a:rPr>
              <a:t>V</a:t>
            </a:r>
            <a:r>
              <a:rPr sz="1000" dirty="0">
                <a:latin typeface="Times New Roman"/>
                <a:cs typeface="Times New Roman"/>
              </a:rPr>
              <a:t>GSO.1003.001.0021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550" b="1" i="1" spc="-30" dirty="0">
                <a:latin typeface="Gill Sans MT"/>
                <a:cs typeface="Gill Sans MT"/>
              </a:rPr>
              <a:t>RGM-2</a:t>
            </a:r>
            <a:endParaRPr sz="155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08BD0CD94E94CA6CFF9809E1C1F16" ma:contentTypeVersion="0" ma:contentTypeDescription="Create a new document." ma:contentTypeScope="" ma:versionID="154727199fd461d5b3e672cdf187db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EDF184-1F10-4CD9-AA0B-55ED245A73F9}"/>
</file>

<file path=customXml/itemProps2.xml><?xml version="1.0" encoding="utf-8"?>
<ds:datastoreItem xmlns:ds="http://schemas.openxmlformats.org/officeDocument/2006/customXml" ds:itemID="{5A0471E5-8CA3-491D-99E2-F1A4258E300D}"/>
</file>

<file path=customXml/itemProps3.xml><?xml version="1.0" encoding="utf-8"?>
<ds:datastoreItem xmlns:ds="http://schemas.openxmlformats.org/officeDocument/2006/customXml" ds:itemID="{1F427DC1-3C9D-4F5C-B443-17E200914B6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425</Words>
  <Application>Microsoft Office PowerPoint</Application>
  <PresentationFormat>Custom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Gill Sans MT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Fay</dc:creator>
  <cp:lastModifiedBy>Kristen Stock</cp:lastModifiedBy>
  <cp:revision>1</cp:revision>
  <dcterms:created xsi:type="dcterms:W3CDTF">2015-08-05T16:05:51Z</dcterms:created>
  <dcterms:modified xsi:type="dcterms:W3CDTF">2015-08-05T06:05:58Z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2015-07-14T00:00:00Z</vt:filetime>
  </property>
  <property fmtid="{D5CDD505-2E9C-101B-9397-08002B2CF9AE}" pid="3" name="Creator">
    <vt:lpwstr>Microsoft® Visio® 2010</vt:lpwstr>
  </property>
  <property fmtid="{D5CDD505-2E9C-101B-9397-08002B2CF9AE}" pid="4" name="LastSaved">
    <vt:filetime>2015-08-05T00:00:00Z</vt:filetime>
  </property>
  <property fmtid="{D5CDD505-2E9C-101B-9397-08002B2CF9AE}" pid="5" name="ContentTypeId">
    <vt:lpwstr>0x010100F3008BD0CD94E94CA6CFF9809E1C1F16</vt:lpwstr>
  </property>
</Properties>
</file>